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Lst>
  <p:notesMasterIdLst>
    <p:notesMasterId r:id="rId23"/>
  </p:notesMasterIdLst>
  <p:sldIdLst>
    <p:sldId id="264" r:id="rId2"/>
    <p:sldId id="310" r:id="rId3"/>
    <p:sldId id="273" r:id="rId4"/>
    <p:sldId id="290" r:id="rId5"/>
    <p:sldId id="304" r:id="rId6"/>
    <p:sldId id="275" r:id="rId7"/>
    <p:sldId id="322" r:id="rId8"/>
    <p:sldId id="323" r:id="rId9"/>
    <p:sldId id="301" r:id="rId10"/>
    <p:sldId id="284" r:id="rId11"/>
    <p:sldId id="297" r:id="rId12"/>
    <p:sldId id="266" r:id="rId13"/>
    <p:sldId id="276" r:id="rId14"/>
    <p:sldId id="324" r:id="rId15"/>
    <p:sldId id="279" r:id="rId16"/>
    <p:sldId id="277" r:id="rId17"/>
    <p:sldId id="278" r:id="rId18"/>
    <p:sldId id="281" r:id="rId19"/>
    <p:sldId id="283" r:id="rId20"/>
    <p:sldId id="293" r:id="rId21"/>
    <p:sldId id="269" r:id="rId22"/>
  </p:sldIdLst>
  <p:sldSz cx="9144000" cy="5143500" type="screen16x9"/>
  <p:notesSz cx="6858000" cy="9144000"/>
  <p:embeddedFontLst>
    <p:embeddedFont>
      <p:font typeface="Century Gothic" panose="020B0502020202020204" pitchFamily="3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Open Sans SemiBold" panose="020B0706030804020204" pitchFamily="34" charset="0"/>
      <p:regular r:id="rId36"/>
      <p:bold r:id="rId37"/>
      <p:italic r:id="rId38"/>
      <p:boldItalic r:id="rId39"/>
    </p:embeddedFont>
    <p:embeddedFont>
      <p:font typeface="Roboto Slab Black" pitchFamily="2" charset="0"/>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970"/>
    <a:srgbClr val="FFDD00"/>
    <a:srgbClr val="004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F63BE-18DF-4CD6-86B1-2C9256EDD1C0}" v="13" dt="2025-11-10T19:49:11.647"/>
  </p1510:revLst>
</p1510:revInfo>
</file>

<file path=ppt/tableStyles.xml><?xml version="1.0" encoding="utf-8"?>
<a:tblStyleLst xmlns:a="http://schemas.openxmlformats.org/drawingml/2006/main" def="{4D887EA6-C14D-45CF-AD48-0331071036C0}">
  <a:tblStyle styleId="{4D887EA6-C14D-45CF-AD48-0331071036C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D"/>
          </a:solidFill>
        </a:fill>
      </a:tcStyle>
    </a:wholeTbl>
    <a:band1H>
      <a:tcTxStyle/>
      <a:tcStyle>
        <a:tcBdr/>
        <a:fill>
          <a:solidFill>
            <a:srgbClr val="CACED9"/>
          </a:solidFill>
        </a:fill>
      </a:tcStyle>
    </a:band1H>
    <a:band2H>
      <a:tcTxStyle/>
      <a:tcStyle>
        <a:tcBdr/>
      </a:tcStyle>
    </a:band2H>
    <a:band1V>
      <a:tcTxStyle/>
      <a:tcStyle>
        <a:tcBdr/>
        <a:fill>
          <a:solidFill>
            <a:srgbClr val="CACED9"/>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68" autoAdjust="0"/>
  </p:normalViewPr>
  <p:slideViewPr>
    <p:cSldViewPr snapToGrid="0">
      <p:cViewPr varScale="1">
        <p:scale>
          <a:sx n="98" d="100"/>
          <a:sy n="98" d="100"/>
        </p:scale>
        <p:origin x="76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bc5eb92350_2_2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gbc5eb92350_2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bc5eb92350_7_28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accent3"/>
                </a:solidFill>
              </a:rPr>
              <a:t>Screen Reader friendly examples of Chronological and Combination Résumés linked under Chronological: Timeline and Combination: Skills-based </a:t>
            </a:r>
            <a:endParaRPr dirty="0"/>
          </a:p>
        </p:txBody>
      </p:sp>
      <p:sp>
        <p:nvSpPr>
          <p:cNvPr id="763" name="Google Shape;763;gbc5eb92350_7_28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bc5eb92350_2_6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US" b="1" dirty="0">
                <a:solidFill>
                  <a:schemeClr val="dk1"/>
                </a:solidFill>
              </a:rPr>
              <a:t>Full Legal Name </a:t>
            </a:r>
          </a:p>
          <a:p>
            <a:pPr marL="0" lvl="0" indent="0" algn="l" rtl="0">
              <a:spcBef>
                <a:spcPts val="1000"/>
              </a:spcBef>
              <a:spcAft>
                <a:spcPts val="0"/>
              </a:spcAft>
              <a:buClr>
                <a:schemeClr val="dk1"/>
              </a:buClr>
              <a:buSzPts val="1100"/>
              <a:buFont typeface="Arial"/>
              <a:buNone/>
            </a:pPr>
            <a:r>
              <a:rPr lang="en-US" dirty="0">
                <a:solidFill>
                  <a:schemeClr val="dk1"/>
                </a:solidFill>
              </a:rPr>
              <a:t>(Nicknames/preferred names in “Quotes” in-between first and last name if name is appropriate/ professional)</a:t>
            </a:r>
          </a:p>
          <a:p>
            <a:pPr marL="0" lvl="0" indent="0" algn="l" rtl="0">
              <a:spcBef>
                <a:spcPts val="1000"/>
              </a:spcBef>
              <a:spcAft>
                <a:spcPts val="0"/>
              </a:spcAft>
              <a:buClr>
                <a:schemeClr val="dk1"/>
              </a:buClr>
              <a:buSzPts val="1100"/>
              <a:buFont typeface="Arial"/>
              <a:buNone/>
            </a:pPr>
            <a:r>
              <a:rPr lang="en-US" b="1" dirty="0">
                <a:solidFill>
                  <a:schemeClr val="dk1"/>
                </a:solidFill>
              </a:rPr>
              <a:t>Phone Number</a:t>
            </a:r>
          </a:p>
          <a:p>
            <a:pPr marL="0" lvl="0" indent="0" algn="l" rtl="0">
              <a:spcBef>
                <a:spcPts val="1000"/>
              </a:spcBef>
              <a:spcAft>
                <a:spcPts val="0"/>
              </a:spcAft>
              <a:buClr>
                <a:schemeClr val="dk1"/>
              </a:buClr>
              <a:buSzPts val="1100"/>
              <a:buFont typeface="Arial"/>
              <a:buNone/>
            </a:pPr>
            <a:r>
              <a:rPr lang="en-US" dirty="0">
                <a:solidFill>
                  <a:schemeClr val="dk1"/>
                </a:solidFill>
              </a:rPr>
              <a:t>(Number you will consistently be near i.e., cell phone vs home phone. Check voicemail to make sure there is space and it is up to date)</a:t>
            </a:r>
          </a:p>
          <a:p>
            <a:pPr marL="0" lvl="0" indent="0" algn="l" rtl="0">
              <a:spcBef>
                <a:spcPts val="1000"/>
              </a:spcBef>
              <a:spcAft>
                <a:spcPts val="0"/>
              </a:spcAft>
              <a:buClr>
                <a:schemeClr val="dk1"/>
              </a:buClr>
              <a:buSzPts val="1100"/>
              <a:buNone/>
            </a:pPr>
            <a:r>
              <a:rPr lang="en-US" b="1" dirty="0">
                <a:solidFill>
                  <a:schemeClr val="dk1"/>
                </a:solidFill>
              </a:rPr>
              <a:t>Email Address</a:t>
            </a:r>
          </a:p>
          <a:p>
            <a:pPr marL="0" lvl="0" indent="0" algn="l" rtl="0">
              <a:spcBef>
                <a:spcPts val="1000"/>
              </a:spcBef>
              <a:spcAft>
                <a:spcPts val="0"/>
              </a:spcAft>
              <a:buClr>
                <a:schemeClr val="dk1"/>
              </a:buClr>
              <a:buSzPts val="1100"/>
              <a:buNone/>
            </a:pPr>
            <a:r>
              <a:rPr lang="en-US" dirty="0">
                <a:solidFill>
                  <a:schemeClr val="dk1"/>
                </a:solidFill>
              </a:rPr>
              <a:t>(Make sure email address is appropriate and up to date)</a:t>
            </a:r>
          </a:p>
          <a:p>
            <a:pPr marL="0" lvl="0" indent="0" algn="l" rtl="0">
              <a:spcBef>
                <a:spcPts val="1000"/>
              </a:spcBef>
              <a:spcAft>
                <a:spcPts val="0"/>
              </a:spcAft>
              <a:buClr>
                <a:schemeClr val="dk1"/>
              </a:buClr>
              <a:buSzPts val="1100"/>
              <a:buFont typeface="Arial"/>
              <a:buNone/>
            </a:pPr>
            <a:r>
              <a:rPr lang="en-US" b="1" dirty="0">
                <a:solidFill>
                  <a:schemeClr val="dk1"/>
                </a:solidFill>
              </a:rPr>
              <a:t>LinkedIn Profile/ Personal Website/Portfolio </a:t>
            </a:r>
          </a:p>
          <a:p>
            <a:pPr marL="0" lvl="0" indent="0" algn="l" rtl="0">
              <a:spcBef>
                <a:spcPts val="1000"/>
              </a:spcBef>
              <a:spcAft>
                <a:spcPts val="0"/>
              </a:spcAft>
              <a:buClr>
                <a:schemeClr val="dk1"/>
              </a:buClr>
              <a:buSzPts val="1100"/>
              <a:buFont typeface="Arial"/>
              <a:buNone/>
            </a:pPr>
            <a:r>
              <a:rPr lang="en-US" dirty="0">
                <a:solidFill>
                  <a:schemeClr val="dk1"/>
                </a:solidFill>
              </a:rPr>
              <a:t>(Optional: make sure site is up to date/reflects your r</a:t>
            </a:r>
            <a:r>
              <a:rPr lang="en-US" sz="1100" dirty="0">
                <a:solidFill>
                  <a:schemeClr val="accent3"/>
                </a:solidFill>
              </a:rPr>
              <a:t>é</a:t>
            </a:r>
            <a:r>
              <a:rPr lang="en-US" dirty="0">
                <a:solidFill>
                  <a:schemeClr val="dk1"/>
                </a:solidFill>
              </a:rPr>
              <a:t>sum</a:t>
            </a:r>
            <a:r>
              <a:rPr lang="en-US" sz="1100" dirty="0">
                <a:solidFill>
                  <a:schemeClr val="accent3"/>
                </a:solidFill>
              </a:rPr>
              <a:t>é</a:t>
            </a:r>
            <a:r>
              <a:rPr lang="en-US" dirty="0">
                <a:solidFill>
                  <a:schemeClr val="dk1"/>
                </a:solidFill>
              </a:rPr>
              <a:t>)</a:t>
            </a:r>
          </a:p>
          <a:p>
            <a:pPr marL="0" lvl="0" indent="0" algn="l" rtl="0">
              <a:spcBef>
                <a:spcPts val="0"/>
              </a:spcBef>
              <a:spcAft>
                <a:spcPts val="0"/>
              </a:spcAft>
              <a:buNone/>
            </a:pPr>
            <a:endParaRPr dirty="0"/>
          </a:p>
        </p:txBody>
      </p:sp>
      <p:sp>
        <p:nvSpPr>
          <p:cNvPr id="900" name="Google Shape;900;gbc5eb92350_2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bc5eb92350_2_2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gbc5eb92350_2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bc5eb92350_2_3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US" b="1" dirty="0"/>
              <a:t>Job title: </a:t>
            </a:r>
            <a:r>
              <a:rPr lang="en-US" dirty="0"/>
              <a:t>Make sure your job titles match what HR has on file</a:t>
            </a:r>
          </a:p>
          <a:p>
            <a:pPr marL="0" indent="0">
              <a:buNone/>
            </a:pPr>
            <a:r>
              <a:rPr lang="en-US" b="1" dirty="0"/>
              <a:t>City/State: </a:t>
            </a:r>
            <a:r>
              <a:rPr lang="en-US" dirty="0"/>
              <a:t>If you were remote, you can either put "remote" and/or put the location of the headquarters of the company</a:t>
            </a:r>
          </a:p>
          <a:p>
            <a:pPr marL="0" indent="0">
              <a:buNone/>
            </a:pPr>
            <a:r>
              <a:rPr lang="en-US" b="1" dirty="0"/>
              <a:t>Dates:</a:t>
            </a:r>
            <a:r>
              <a:rPr lang="en-US" dirty="0"/>
              <a:t> make sure to put months AND years. I usually recommend using the 00/0000 format vs abbreviations so that they consistently line up in formatting</a:t>
            </a:r>
          </a:p>
          <a:p>
            <a:pPr marL="0" indent="0">
              <a:buNone/>
            </a:pPr>
            <a:r>
              <a:rPr lang="en-US" b="1" dirty="0"/>
              <a:t>Company name: </a:t>
            </a:r>
            <a:r>
              <a:rPr lang="en-US" dirty="0"/>
              <a:t>If the company changed names, put current company name down and in parentheses "formally known as _____"</a:t>
            </a:r>
          </a:p>
          <a:p>
            <a:pPr marL="0" indent="0">
              <a:buNone/>
            </a:pPr>
            <a:r>
              <a:rPr lang="en-US" b="1" dirty="0"/>
              <a:t>Uses action verbs and concise descriptions:</a:t>
            </a:r>
            <a:r>
              <a:rPr lang="en-US" dirty="0"/>
              <a:t> Suggest taking 102 class/1:1 appts for ways to customize r</a:t>
            </a:r>
            <a:r>
              <a:rPr lang="en-US" sz="1100" dirty="0">
                <a:solidFill>
                  <a:schemeClr val="accent3"/>
                </a:solidFill>
              </a:rPr>
              <a:t>é</a:t>
            </a:r>
            <a:r>
              <a:rPr lang="en-US" dirty="0"/>
              <a:t>sum</a:t>
            </a:r>
            <a:r>
              <a:rPr lang="en-US" sz="1100" dirty="0">
                <a:solidFill>
                  <a:schemeClr val="accent3"/>
                </a:solidFill>
              </a:rPr>
              <a:t>é</a:t>
            </a:r>
            <a:r>
              <a:rPr lang="en-US" dirty="0"/>
              <a:t>s/find key words </a:t>
            </a:r>
          </a:p>
          <a:p>
            <a:pPr marL="0" indent="0">
              <a:buNone/>
            </a:pPr>
            <a:r>
              <a:rPr lang="en-US" b="1" dirty="0"/>
              <a:t>Proper and consistent tenses:</a:t>
            </a:r>
            <a:r>
              <a:rPr lang="en-US" dirty="0"/>
              <a:t> if it happened in the past, add "ed"</a:t>
            </a:r>
          </a:p>
          <a:p>
            <a:pPr marL="0" indent="0">
              <a:buNone/>
            </a:pPr>
            <a:r>
              <a:rPr lang="en-US" b="1" dirty="0"/>
              <a:t>Highlight Successes:</a:t>
            </a:r>
            <a:r>
              <a:rPr lang="en-US" dirty="0"/>
              <a:t> give some examples of quantifiable data they can include (given at annual reviews, on average how many customers did they work with, what was their ranking among the team, how many people did you work with, </a:t>
            </a:r>
            <a:r>
              <a:rPr lang="en-US" dirty="0" err="1"/>
              <a:t>etc</a:t>
            </a:r>
            <a:r>
              <a:rPr lang="en-US" dirty="0"/>
              <a:t>)</a:t>
            </a:r>
          </a:p>
        </p:txBody>
      </p:sp>
      <p:sp>
        <p:nvSpPr>
          <p:cNvPr id="687" name="Google Shape;687;gbc5eb92350_2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a:extLst>
            <a:ext uri="{FF2B5EF4-FFF2-40B4-BE49-F238E27FC236}">
              <a16:creationId xmlns:a16="http://schemas.microsoft.com/office/drawing/2014/main" id="{DC758CE6-A56E-7F50-87AA-AB094F9C26CF}"/>
            </a:ext>
          </a:extLst>
        </p:cNvPr>
        <p:cNvGrpSpPr/>
        <p:nvPr/>
      </p:nvGrpSpPr>
      <p:grpSpPr>
        <a:xfrm>
          <a:off x="0" y="0"/>
          <a:ext cx="0" cy="0"/>
          <a:chOff x="0" y="0"/>
          <a:chExt cx="0" cy="0"/>
        </a:xfrm>
      </p:grpSpPr>
      <p:sp>
        <p:nvSpPr>
          <p:cNvPr id="686" name="Google Shape;686;gbc5eb92350_2_352:notes">
            <a:extLst>
              <a:ext uri="{FF2B5EF4-FFF2-40B4-BE49-F238E27FC236}">
                <a16:creationId xmlns:a16="http://schemas.microsoft.com/office/drawing/2014/main" id="{D432C002-6232-218E-F14B-9D317228431B}"/>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US" b="1" dirty="0"/>
              <a:t>Professional skills:</a:t>
            </a:r>
            <a:r>
              <a:rPr lang="en-US" b="0" dirty="0"/>
              <a:t> this section is for when you are using a Combination/skills r</a:t>
            </a:r>
            <a:r>
              <a:rPr lang="en-US" sz="1100" dirty="0">
                <a:solidFill>
                  <a:schemeClr val="accent3"/>
                </a:solidFill>
              </a:rPr>
              <a:t>é</a:t>
            </a:r>
            <a:r>
              <a:rPr lang="en-US" b="0" dirty="0"/>
              <a:t>sum</a:t>
            </a:r>
            <a:r>
              <a:rPr lang="en-US" sz="1100" dirty="0">
                <a:solidFill>
                  <a:schemeClr val="accent3"/>
                </a:solidFill>
              </a:rPr>
              <a:t>é</a:t>
            </a:r>
            <a:r>
              <a:rPr lang="en-US" b="0" dirty="0"/>
              <a:t>. This is where you can either:</a:t>
            </a:r>
          </a:p>
          <a:p>
            <a:pPr marL="228600" indent="-228600">
              <a:buAutoNum type="alphaLcPeriod"/>
            </a:pPr>
            <a:r>
              <a:rPr lang="en-US" b="0" dirty="0"/>
              <a:t>Highlight 2-3 main job skills you have had (Sales, Management, Hospitality, etc.)</a:t>
            </a:r>
          </a:p>
          <a:p>
            <a:pPr marL="228600" indent="-228600">
              <a:buAutoNum type="alphaLcPeriod"/>
            </a:pPr>
            <a:r>
              <a:rPr lang="en-US" b="0" dirty="0"/>
              <a:t>Think of what the top 2-3 skills the employer would need someone in that position to have (</a:t>
            </a:r>
            <a:r>
              <a:rPr lang="en-US" b="0" dirty="0" err="1"/>
              <a:t>ie</a:t>
            </a:r>
            <a:r>
              <a:rPr lang="en-US" b="0" dirty="0"/>
              <a:t>. Nurses= hands-on medical experience, customer service, organization, </a:t>
            </a:r>
            <a:r>
              <a:rPr lang="en-US" b="0" dirty="0" err="1"/>
              <a:t>etc</a:t>
            </a:r>
            <a:r>
              <a:rPr lang="en-US" b="0" dirty="0"/>
              <a:t>)</a:t>
            </a:r>
          </a:p>
          <a:p>
            <a:pPr marL="0" indent="0">
              <a:buNone/>
            </a:pPr>
            <a:r>
              <a:rPr lang="en-US" b="1" dirty="0"/>
              <a:t>Sometimes it is easier to make a timeline/master r</a:t>
            </a:r>
            <a:r>
              <a:rPr lang="en-US" sz="1100" b="1" dirty="0">
                <a:solidFill>
                  <a:schemeClr val="accent3"/>
                </a:solidFill>
              </a:rPr>
              <a:t>é</a:t>
            </a:r>
            <a:r>
              <a:rPr lang="en-US" b="1" dirty="0"/>
              <a:t>sumé and then going through each bullet point at a time saying “what category does this fit under?” (</a:t>
            </a:r>
            <a:r>
              <a:rPr lang="en-US" b="1" dirty="0" err="1"/>
              <a:t>ie</a:t>
            </a:r>
            <a:r>
              <a:rPr lang="en-US" b="1" dirty="0"/>
              <a:t>. Teaching= </a:t>
            </a:r>
          </a:p>
          <a:p>
            <a:pPr marL="171450" indent="-171450"/>
            <a:r>
              <a:rPr lang="en-US" b="1" dirty="0"/>
              <a:t>Managed a classroom consisting of 30 students = Management, ● Communicated with parents about academic performance/classroom behaviors =Communication, etc.)</a:t>
            </a:r>
          </a:p>
          <a:p>
            <a:pPr marL="0" indent="0">
              <a:buNone/>
            </a:pPr>
            <a:r>
              <a:rPr lang="en-US" b="1" dirty="0"/>
              <a:t>Work history: </a:t>
            </a:r>
            <a:r>
              <a:rPr lang="en-US" b="0" dirty="0"/>
              <a:t>You will still be putting work history under this section, but just saying the job titles, location of the company, and the dates of employment</a:t>
            </a:r>
          </a:p>
        </p:txBody>
      </p:sp>
      <p:sp>
        <p:nvSpPr>
          <p:cNvPr id="687" name="Google Shape;687;gbc5eb92350_2_352:notes">
            <a:extLst>
              <a:ext uri="{FF2B5EF4-FFF2-40B4-BE49-F238E27FC236}">
                <a16:creationId xmlns:a16="http://schemas.microsoft.com/office/drawing/2014/main" id="{4CDB2415-EFFC-7ECB-F15F-BBCDE5D0F9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9606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bc5eb92350_2_37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US" b="1" dirty="0"/>
              <a:t>Education:</a:t>
            </a:r>
            <a:r>
              <a:rPr lang="en-US" dirty="0"/>
              <a:t> we recommend keeping graduation dates off as they can age you. We usually recommend adding</a:t>
            </a:r>
            <a:r>
              <a:rPr lang="en-US" b="1" dirty="0"/>
              <a:t> any </a:t>
            </a:r>
            <a:r>
              <a:rPr lang="en-US" dirty="0"/>
              <a:t>higher education as it shows time and financial dedication. </a:t>
            </a:r>
          </a:p>
          <a:p>
            <a:pPr marL="0" indent="0">
              <a:buNone/>
            </a:pPr>
            <a:r>
              <a:rPr lang="en-US" b="1" dirty="0"/>
              <a:t>Make it relevant and targeted:</a:t>
            </a:r>
            <a:r>
              <a:rPr lang="en-US" dirty="0"/>
              <a:t> you don't need to mention being a boy scout 30+ years ago, but you can mention software programs you are well versed with that can be connected to your industry. </a:t>
            </a:r>
          </a:p>
          <a:p>
            <a:pPr marL="0" indent="0">
              <a:buNone/>
            </a:pPr>
            <a:r>
              <a:rPr lang="en-US" b="1" dirty="0"/>
              <a:t>Avoid political affiliations </a:t>
            </a:r>
          </a:p>
        </p:txBody>
      </p:sp>
      <p:sp>
        <p:nvSpPr>
          <p:cNvPr id="712" name="Google Shape;712;gbc5eb92350_2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bc5eb92350_2_3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gbc5eb92350_2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bc5eb92350_2_3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US" b="1" dirty="0">
                <a:solidFill>
                  <a:schemeClr val="dk1"/>
                </a:solidFill>
              </a:rPr>
              <a:t>Finding and highlighting key words or phrases: </a:t>
            </a:r>
            <a:r>
              <a:rPr lang="en-US" dirty="0">
                <a:solidFill>
                  <a:schemeClr val="dk1"/>
                </a:solidFill>
              </a:rPr>
              <a:t> we will go over how to best do this in our 102 class or in a 1-on-1 appointment</a:t>
            </a:r>
            <a:endParaRPr lang="en-US" b="1" dirty="0">
              <a:solidFill>
                <a:schemeClr val="dk1"/>
              </a:solidFill>
            </a:endParaRPr>
          </a:p>
          <a:p>
            <a:pPr marL="0" indent="0">
              <a:buNone/>
            </a:pPr>
            <a:r>
              <a:rPr lang="en-US" b="1" dirty="0">
                <a:solidFill>
                  <a:schemeClr val="dk1"/>
                </a:solidFill>
              </a:rPr>
              <a:t>Reach out to the employer after applying: </a:t>
            </a:r>
            <a:r>
              <a:rPr lang="en-US" dirty="0">
                <a:solidFill>
                  <a:schemeClr val="dk1"/>
                </a:solidFill>
              </a:rPr>
              <a:t>even if it doesn't get through their A.T.S’s, they can still find your r</a:t>
            </a:r>
            <a:r>
              <a:rPr lang="en-US" sz="1100" dirty="0">
                <a:solidFill>
                  <a:schemeClr val="dk1"/>
                </a:solidFill>
              </a:rPr>
              <a:t>é</a:t>
            </a:r>
            <a:r>
              <a:rPr lang="en-US" dirty="0">
                <a:solidFill>
                  <a:schemeClr val="dk1"/>
                </a:solidFill>
              </a:rPr>
              <a:t>sum</a:t>
            </a:r>
            <a:r>
              <a:rPr lang="en-US" sz="1100" dirty="0">
                <a:solidFill>
                  <a:schemeClr val="dk1"/>
                </a:solidFill>
              </a:rPr>
              <a:t>é</a:t>
            </a:r>
            <a:r>
              <a:rPr lang="en-US" dirty="0">
                <a:solidFill>
                  <a:schemeClr val="dk1"/>
                </a:solidFill>
              </a:rPr>
              <a:t>/application. Worst thing they can do is not respond, best thing is take another look and see you are actually qualified.</a:t>
            </a:r>
            <a:endParaRPr lang="en-US" dirty="0"/>
          </a:p>
        </p:txBody>
      </p:sp>
      <p:sp>
        <p:nvSpPr>
          <p:cNvPr id="704" name="Google Shape;704;gbc5eb92350_2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bc5eb92350_2_3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Length: </a:t>
            </a:r>
            <a:r>
              <a:rPr lang="en-US" b="0" dirty="0"/>
              <a:t>the day of the one-page r</a:t>
            </a:r>
            <a:r>
              <a:rPr lang="en-US" sz="1100" dirty="0">
                <a:solidFill>
                  <a:schemeClr val="dk1"/>
                </a:solidFill>
              </a:rPr>
              <a:t>é</a:t>
            </a:r>
            <a:r>
              <a:rPr lang="en-US" b="0" dirty="0"/>
              <a:t>sum</a:t>
            </a:r>
            <a:r>
              <a:rPr lang="en-US" sz="1100" dirty="0">
                <a:solidFill>
                  <a:schemeClr val="dk1"/>
                </a:solidFill>
              </a:rPr>
              <a:t>é</a:t>
            </a:r>
            <a:r>
              <a:rPr lang="en-US" b="0" dirty="0"/>
              <a:t> is over, most employers are looking for more information and one page isn’t enough. However, avoid going over 3 pages as it can be too long.</a:t>
            </a:r>
          </a:p>
          <a:p>
            <a:pPr marL="0" lvl="0" indent="0" algn="l" rtl="0">
              <a:spcBef>
                <a:spcPts val="0"/>
              </a:spcBef>
              <a:spcAft>
                <a:spcPts val="0"/>
              </a:spcAft>
              <a:buNone/>
            </a:pPr>
            <a:r>
              <a:rPr lang="en-US" b="1" dirty="0"/>
              <a:t>Margins:</a:t>
            </a:r>
            <a:r>
              <a:rPr lang="en-US" b="0" dirty="0"/>
              <a:t> Let the blank/white space help you on your r</a:t>
            </a:r>
            <a:r>
              <a:rPr lang="en-US" sz="1100" dirty="0">
                <a:solidFill>
                  <a:schemeClr val="dk1"/>
                </a:solidFill>
              </a:rPr>
              <a:t>é</a:t>
            </a:r>
            <a:r>
              <a:rPr lang="en-US" b="0" dirty="0"/>
              <a:t>sum</a:t>
            </a:r>
            <a:r>
              <a:rPr lang="en-US" sz="1100" dirty="0">
                <a:solidFill>
                  <a:schemeClr val="dk1"/>
                </a:solidFill>
              </a:rPr>
              <a:t>é</a:t>
            </a:r>
            <a:r>
              <a:rPr lang="en-US" b="0" dirty="0"/>
              <a:t>. Give the reader a visual break. 1 inch margins are preferred. </a:t>
            </a:r>
            <a:endParaRPr lang="en-US" b="1" dirty="0"/>
          </a:p>
          <a:p>
            <a:pPr marL="0" lvl="0" indent="0" algn="l" rtl="0">
              <a:spcBef>
                <a:spcPts val="0"/>
              </a:spcBef>
              <a:spcAft>
                <a:spcPts val="0"/>
              </a:spcAft>
              <a:buNone/>
            </a:pPr>
            <a:r>
              <a:rPr lang="en-US" b="1" dirty="0"/>
              <a:t>Fonts:</a:t>
            </a:r>
            <a:r>
              <a:rPr lang="en-US" b="0" dirty="0"/>
              <a:t> the reason for the San-serif fonts is for A.T.S’s as well as making the text easier to read for individuals with dyslexia or other reading disabilities.</a:t>
            </a:r>
          </a:p>
          <a:p>
            <a:pPr marL="0" lvl="0" indent="0" algn="l" rtl="0">
              <a:spcBef>
                <a:spcPts val="0"/>
              </a:spcBef>
              <a:spcAft>
                <a:spcPts val="0"/>
              </a:spcAft>
              <a:buNone/>
            </a:pPr>
            <a:endParaRPr b="1" dirty="0"/>
          </a:p>
        </p:txBody>
      </p:sp>
      <p:sp>
        <p:nvSpPr>
          <p:cNvPr id="727" name="Google Shape;727;gbc5eb92350_2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bc5eb92350_2_4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Content: </a:t>
            </a:r>
          </a:p>
          <a:p>
            <a:pPr marL="0" lvl="0" indent="0" algn="l" rtl="0">
              <a:spcBef>
                <a:spcPts val="0"/>
              </a:spcBef>
              <a:spcAft>
                <a:spcPts val="0"/>
              </a:spcAft>
              <a:buNone/>
            </a:pPr>
            <a:r>
              <a:rPr lang="en-US" b="1" dirty="0"/>
              <a:t>social security number: </a:t>
            </a:r>
            <a:r>
              <a:rPr lang="en-US" b="0" dirty="0"/>
              <a:t>if they ask for it on an application, make sure the website is secure. But do not put it on the r</a:t>
            </a:r>
            <a:r>
              <a:rPr lang="en-US" sz="1100" dirty="0">
                <a:solidFill>
                  <a:schemeClr val="dk1"/>
                </a:solidFill>
              </a:rPr>
              <a:t>é</a:t>
            </a:r>
            <a:r>
              <a:rPr lang="en-US" b="0" dirty="0"/>
              <a:t>sum</a:t>
            </a:r>
            <a:r>
              <a:rPr lang="en-US" sz="1100" dirty="0">
                <a:solidFill>
                  <a:schemeClr val="dk1"/>
                </a:solidFill>
              </a:rPr>
              <a:t>é</a:t>
            </a:r>
            <a:r>
              <a:rPr lang="en-US" b="0" dirty="0"/>
              <a:t> as it can be printed out and you don’t want your information out on someone’s desk.</a:t>
            </a:r>
          </a:p>
          <a:p>
            <a:pPr marL="0" lvl="0" indent="0" algn="l" rtl="0">
              <a:spcBef>
                <a:spcPts val="0"/>
              </a:spcBef>
              <a:spcAft>
                <a:spcPts val="0"/>
              </a:spcAft>
              <a:buNone/>
            </a:pPr>
            <a:r>
              <a:rPr lang="en-US" b="1" dirty="0"/>
              <a:t>Photos:</a:t>
            </a:r>
            <a:r>
              <a:rPr lang="en-US" b="0" dirty="0"/>
              <a:t> pictures can promote biases and also don’t always get </a:t>
            </a:r>
            <a:r>
              <a:rPr lang="en-US" b="0"/>
              <a:t>through A.T.S’s</a:t>
            </a:r>
            <a:r>
              <a:rPr lang="en-US" b="0" dirty="0"/>
              <a:t>.</a:t>
            </a:r>
          </a:p>
          <a:p>
            <a:pPr marL="0" lvl="0" indent="0" algn="l" rtl="0">
              <a:spcBef>
                <a:spcPts val="0"/>
              </a:spcBef>
              <a:spcAft>
                <a:spcPts val="0"/>
              </a:spcAft>
              <a:buNone/>
            </a:pPr>
            <a:r>
              <a:rPr lang="en-US" b="1" dirty="0"/>
              <a:t>“Mother/father of 3 kids”</a:t>
            </a:r>
            <a:r>
              <a:rPr lang="en-US" b="0" dirty="0"/>
              <a:t>: to an employer’s eye, kids=snow days, sick days, school breaks, other priorities that (while understandable) aren’t work. Can lead to hesitations.</a:t>
            </a:r>
          </a:p>
          <a:p>
            <a:pPr marL="0" lvl="0" indent="0" algn="l" rtl="0">
              <a:spcBef>
                <a:spcPts val="0"/>
              </a:spcBef>
              <a:spcAft>
                <a:spcPts val="0"/>
              </a:spcAft>
              <a:buNone/>
            </a:pPr>
            <a:r>
              <a:rPr lang="en-US" b="0" dirty="0"/>
              <a:t>“</a:t>
            </a:r>
            <a:r>
              <a:rPr lang="en-US" b="1" dirty="0"/>
              <a:t>aged/novice”:</a:t>
            </a:r>
            <a:r>
              <a:rPr lang="en-US" b="0" dirty="0"/>
              <a:t> opens up the door to ageism</a:t>
            </a:r>
          </a:p>
          <a:p>
            <a:pPr marL="0" lvl="0" indent="0" algn="l" rtl="0">
              <a:spcBef>
                <a:spcPts val="0"/>
              </a:spcBef>
              <a:spcAft>
                <a:spcPts val="0"/>
              </a:spcAft>
              <a:buNone/>
            </a:pPr>
            <a:r>
              <a:rPr lang="en-US" sz="1100" b="1" i="0" u="none" strike="noStrike" cap="none" dirty="0">
                <a:solidFill>
                  <a:schemeClr val="dk1"/>
                </a:solidFill>
                <a:latin typeface="Lato"/>
                <a:ea typeface="Lato"/>
                <a:cs typeface="Lato"/>
                <a:sym typeface="Lato"/>
              </a:rPr>
              <a:t>“Over 10+ years of experience”:</a:t>
            </a:r>
            <a:r>
              <a:rPr lang="en-US" sz="1100" b="0" i="0" u="none" strike="noStrike" cap="none" dirty="0">
                <a:solidFill>
                  <a:schemeClr val="dk1"/>
                </a:solidFill>
                <a:latin typeface="Lato"/>
                <a:ea typeface="Lato"/>
                <a:cs typeface="Lato"/>
                <a:sym typeface="Lato"/>
              </a:rPr>
              <a:t> we recommend going off what the application asks for. If it says 3-5 years of experience, say you have 5+ years of experience. It isn’t lying, but it doesn’t make you sound overqualified. </a:t>
            </a:r>
          </a:p>
          <a:p>
            <a:pPr marL="0" lvl="0" indent="0" algn="l" rtl="0">
              <a:spcBef>
                <a:spcPts val="0"/>
              </a:spcBef>
              <a:spcAft>
                <a:spcPts val="0"/>
              </a:spcAft>
              <a:buNone/>
            </a:pPr>
            <a:endParaRPr lang="en-US" sz="1100" b="0" i="0" u="none" strike="noStrike" cap="none" dirty="0">
              <a:solidFill>
                <a:schemeClr val="dk1"/>
              </a:solidFill>
              <a:latin typeface="Lato"/>
              <a:ea typeface="Lato"/>
              <a:cs typeface="Lato"/>
              <a:sym typeface="Lato"/>
            </a:endParaRPr>
          </a:p>
          <a:p>
            <a:pPr marL="0" lvl="0" indent="0" algn="l" rtl="0">
              <a:spcBef>
                <a:spcPts val="0"/>
              </a:spcBef>
              <a:spcAft>
                <a:spcPts val="0"/>
              </a:spcAft>
              <a:buNone/>
            </a:pPr>
            <a:r>
              <a:rPr lang="en-US" sz="1100" b="1" i="0" u="none" strike="noStrike" cap="none" dirty="0">
                <a:solidFill>
                  <a:schemeClr val="dk1"/>
                </a:solidFill>
                <a:latin typeface="Lato"/>
                <a:ea typeface="Lato"/>
                <a:cs typeface="Lato"/>
                <a:sym typeface="Lato"/>
              </a:rPr>
              <a:t>Formatting:</a:t>
            </a:r>
            <a:endParaRPr lang="en-US" sz="1100" b="0" i="0" u="none" strike="noStrike" cap="none" dirty="0">
              <a:solidFill>
                <a:schemeClr val="dk1"/>
              </a:solidFill>
              <a:latin typeface="Lato"/>
              <a:ea typeface="Lato"/>
              <a:cs typeface="Lato"/>
              <a:sym typeface="Lato"/>
            </a:endParaRPr>
          </a:p>
          <a:p>
            <a:pPr marL="0" lvl="0" indent="0" algn="l" rtl="0">
              <a:spcBef>
                <a:spcPts val="0"/>
              </a:spcBef>
              <a:spcAft>
                <a:spcPts val="0"/>
              </a:spcAft>
              <a:buNone/>
            </a:pPr>
            <a:r>
              <a:rPr lang="en-US" sz="1100" b="0" i="0" u="none" strike="noStrike" cap="none" dirty="0">
                <a:solidFill>
                  <a:schemeClr val="dk1"/>
                </a:solidFill>
                <a:latin typeface="Lato"/>
                <a:ea typeface="Lato"/>
                <a:cs typeface="Lato"/>
                <a:sym typeface="Lato"/>
              </a:rPr>
              <a:t>A lot of the templates you can find online have these features. Be aware some of the older tracking systems might not know how to interpret the information or it doesn’t transfer over the same. These templates can be fine if you are hand delivering a r</a:t>
            </a:r>
            <a:r>
              <a:rPr lang="en-US" sz="1100" dirty="0">
                <a:solidFill>
                  <a:schemeClr val="dk1"/>
                </a:solidFill>
              </a:rPr>
              <a:t>é</a:t>
            </a:r>
            <a:r>
              <a:rPr lang="en-US" sz="1100" b="0" i="0" u="none" strike="noStrike" cap="none" dirty="0">
                <a:solidFill>
                  <a:schemeClr val="dk1"/>
                </a:solidFill>
                <a:latin typeface="Lato"/>
                <a:ea typeface="Lato"/>
                <a:cs typeface="Lato"/>
                <a:sym typeface="Lato"/>
              </a:rPr>
              <a:t>sum</a:t>
            </a:r>
            <a:r>
              <a:rPr lang="en-US" sz="1100" dirty="0">
                <a:solidFill>
                  <a:schemeClr val="dk1"/>
                </a:solidFill>
              </a:rPr>
              <a:t>é</a:t>
            </a:r>
            <a:r>
              <a:rPr lang="en-US" sz="1100" b="0" i="0" u="none" strike="noStrike" cap="none" dirty="0">
                <a:solidFill>
                  <a:schemeClr val="dk1"/>
                </a:solidFill>
                <a:latin typeface="Lato"/>
                <a:ea typeface="Lato"/>
                <a:cs typeface="Lato"/>
                <a:sym typeface="Lato"/>
              </a:rPr>
              <a:t>, but should be avoided when applying via the internet. </a:t>
            </a:r>
            <a:endParaRPr b="1" dirty="0"/>
          </a:p>
        </p:txBody>
      </p:sp>
      <p:sp>
        <p:nvSpPr>
          <p:cNvPr id="756" name="Google Shape;756;gbc5eb92350_2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bc5eb92350_2_11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4" name="Google Shape;1124;gbc5eb92350_2_1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bc5eb92350_2_6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Use AI tools to help get started, but don’t rely solely on what they produce. </a:t>
            </a:r>
            <a:r>
              <a:rPr lang="en-US" b="0" dirty="0">
                <a:solidFill>
                  <a:schemeClr val="dk1"/>
                </a:solidFill>
              </a:rPr>
              <a:t>Make sure to encourage the importance of checking the results of ChatGPT and other AI tools as they can sound in-human or too good to be true. Maybe encourage participation in AI workshop for best ways to utilize this as a tool and not a crutch.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Utilize Connecting Colorado’s r</a:t>
            </a:r>
            <a:r>
              <a:rPr lang="en-US" sz="1100" b="1" dirty="0">
                <a:solidFill>
                  <a:schemeClr val="dk1"/>
                </a:solidFill>
              </a:rPr>
              <a:t>é</a:t>
            </a:r>
            <a:r>
              <a:rPr lang="en-US" b="1" dirty="0">
                <a:solidFill>
                  <a:schemeClr val="dk1"/>
                </a:solidFill>
              </a:rPr>
              <a:t>sum</a:t>
            </a:r>
            <a:r>
              <a:rPr lang="en-US" sz="1100" b="1" dirty="0">
                <a:solidFill>
                  <a:schemeClr val="dk1"/>
                </a:solidFill>
              </a:rPr>
              <a:t>é</a:t>
            </a:r>
            <a:r>
              <a:rPr lang="en-US" b="1" dirty="0">
                <a:solidFill>
                  <a:schemeClr val="dk1"/>
                </a:solidFill>
              </a:rPr>
              <a:t> builder: </a:t>
            </a:r>
            <a:r>
              <a:rPr lang="en-US" b="0" dirty="0">
                <a:solidFill>
                  <a:schemeClr val="dk1"/>
                </a:solidFill>
              </a:rPr>
              <a:t>The r</a:t>
            </a:r>
            <a:r>
              <a:rPr lang="en-US" sz="1100" dirty="0">
                <a:solidFill>
                  <a:schemeClr val="dk1"/>
                </a:solidFill>
              </a:rPr>
              <a:t>é</a:t>
            </a:r>
            <a:r>
              <a:rPr lang="en-US" b="0" dirty="0">
                <a:solidFill>
                  <a:schemeClr val="dk1"/>
                </a:solidFill>
              </a:rPr>
              <a:t>sum</a:t>
            </a:r>
            <a:r>
              <a:rPr lang="en-US" sz="1100" dirty="0">
                <a:solidFill>
                  <a:schemeClr val="dk1"/>
                </a:solidFill>
              </a:rPr>
              <a:t>é</a:t>
            </a:r>
            <a:r>
              <a:rPr lang="en-US" b="0" dirty="0">
                <a:solidFill>
                  <a:schemeClr val="dk1"/>
                </a:solidFill>
              </a:rPr>
              <a:t> builder is a way to get started with a r</a:t>
            </a:r>
            <a:r>
              <a:rPr lang="en-US" sz="1100" dirty="0">
                <a:solidFill>
                  <a:schemeClr val="dk1"/>
                </a:solidFill>
              </a:rPr>
              <a:t>é</a:t>
            </a:r>
            <a:r>
              <a:rPr lang="en-US" b="0" dirty="0">
                <a:solidFill>
                  <a:schemeClr val="dk1"/>
                </a:solidFill>
              </a:rPr>
              <a:t>sum</a:t>
            </a:r>
            <a:r>
              <a:rPr lang="en-US" sz="1100" dirty="0">
                <a:solidFill>
                  <a:schemeClr val="dk1"/>
                </a:solidFill>
              </a:rPr>
              <a:t>é</a:t>
            </a:r>
            <a:r>
              <a:rPr lang="en-US" b="0" dirty="0">
                <a:solidFill>
                  <a:schemeClr val="dk1"/>
                </a:solidFill>
              </a:rPr>
              <a:t>. The program itself is learning and developing over time and might need some time to get solidified, but can definitely be a great tool to get started.</a:t>
            </a: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solidFill>
                <a:schemeClr val="dk1"/>
              </a:solidFill>
            </a:endParaRPr>
          </a:p>
          <a:p>
            <a:pPr marL="0" lvl="0" indent="0" algn="l" rtl="0">
              <a:spcBef>
                <a:spcPts val="0"/>
              </a:spcBef>
              <a:spcAft>
                <a:spcPts val="0"/>
              </a:spcAft>
              <a:buNone/>
            </a:pPr>
            <a:endParaRPr dirty="0"/>
          </a:p>
        </p:txBody>
      </p:sp>
      <p:sp>
        <p:nvSpPr>
          <p:cNvPr id="856" name="Google Shape;856;gbc5eb92350_2_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bc5eb92350_2_2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gbc5eb92350_2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bc5eb92350_2_3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How are you feeling about r</a:t>
            </a:r>
            <a:r>
              <a:rPr lang="en" sz="1100" b="1" dirty="0"/>
              <a:t>é</a:t>
            </a:r>
            <a:r>
              <a:rPr lang="en-US" b="1" dirty="0"/>
              <a:t>sum</a:t>
            </a:r>
            <a:r>
              <a:rPr lang="en" sz="1100" b="1" dirty="0"/>
              <a:t>é</a:t>
            </a:r>
            <a:r>
              <a:rPr lang="en-US" b="1" dirty="0"/>
              <a:t> building/job search? </a:t>
            </a:r>
            <a:r>
              <a:rPr lang="en-US" b="0" dirty="0"/>
              <a:t>Acknowledge that r</a:t>
            </a:r>
            <a:r>
              <a:rPr lang="en" sz="1100" dirty="0"/>
              <a:t>é</a:t>
            </a:r>
            <a:r>
              <a:rPr lang="en-US" b="0" dirty="0"/>
              <a:t>sum</a:t>
            </a:r>
            <a:r>
              <a:rPr lang="en" sz="1100" dirty="0"/>
              <a:t>é</a:t>
            </a:r>
            <a:r>
              <a:rPr lang="en-US" b="0" dirty="0"/>
              <a:t>s are very personal and it can be hard to accept feedback. Talk about/encourage openness about how people are feeling with this process. </a:t>
            </a:r>
            <a:endParaRPr b="1" dirty="0"/>
          </a:p>
        </p:txBody>
      </p:sp>
      <p:sp>
        <p:nvSpPr>
          <p:cNvPr id="662" name="Google Shape;662;gbc5eb92350_2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bc5eb92350_2_6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9" name="Google Shape;829;gbc5eb92350_2_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bc5eb92350_2_8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2" name="Google Shape;1012;gbc5eb92350_2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bc5eb92350_2_3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bc5eb92350_2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a:extLst>
            <a:ext uri="{FF2B5EF4-FFF2-40B4-BE49-F238E27FC236}">
              <a16:creationId xmlns:a16="http://schemas.microsoft.com/office/drawing/2014/main" id="{BCC0CD73-F9F3-E067-A12E-D9F23DDA3DED}"/>
            </a:ext>
          </a:extLst>
        </p:cNvPr>
        <p:cNvGrpSpPr/>
        <p:nvPr/>
      </p:nvGrpSpPr>
      <p:grpSpPr>
        <a:xfrm>
          <a:off x="0" y="0"/>
          <a:ext cx="0" cy="0"/>
          <a:chOff x="0" y="0"/>
          <a:chExt cx="0" cy="0"/>
        </a:xfrm>
      </p:grpSpPr>
      <p:sp>
        <p:nvSpPr>
          <p:cNvPr id="677" name="Google Shape;677;gbc5eb92350_2_344:notes">
            <a:extLst>
              <a:ext uri="{FF2B5EF4-FFF2-40B4-BE49-F238E27FC236}">
                <a16:creationId xmlns:a16="http://schemas.microsoft.com/office/drawing/2014/main" id="{A31BE261-645E-6E0B-1837-E34C74C461F2}"/>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bc5eb92350_2_344:notes">
            <a:extLst>
              <a:ext uri="{FF2B5EF4-FFF2-40B4-BE49-F238E27FC236}">
                <a16:creationId xmlns:a16="http://schemas.microsoft.com/office/drawing/2014/main" id="{B1058FDD-0F3A-20BA-FB1F-0028FC85C2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69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a:extLst>
            <a:ext uri="{FF2B5EF4-FFF2-40B4-BE49-F238E27FC236}">
              <a16:creationId xmlns:a16="http://schemas.microsoft.com/office/drawing/2014/main" id="{D27B0FD7-D30E-7B48-98BD-E5927607E053}"/>
            </a:ext>
          </a:extLst>
        </p:cNvPr>
        <p:cNvGrpSpPr/>
        <p:nvPr/>
      </p:nvGrpSpPr>
      <p:grpSpPr>
        <a:xfrm>
          <a:off x="0" y="0"/>
          <a:ext cx="0" cy="0"/>
          <a:chOff x="0" y="0"/>
          <a:chExt cx="0" cy="0"/>
        </a:xfrm>
      </p:grpSpPr>
      <p:sp>
        <p:nvSpPr>
          <p:cNvPr id="677" name="Google Shape;677;gbc5eb92350_2_344:notes">
            <a:extLst>
              <a:ext uri="{FF2B5EF4-FFF2-40B4-BE49-F238E27FC236}">
                <a16:creationId xmlns:a16="http://schemas.microsoft.com/office/drawing/2014/main" id="{47445326-2991-0106-ED79-E8A07A61FEF3}"/>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Master/Core resumes: </a:t>
            </a:r>
            <a:r>
              <a:rPr lang="en-US" b="0" dirty="0"/>
              <a:t>This is a combination of your skills and timeline r</a:t>
            </a:r>
            <a:r>
              <a:rPr lang="en-US" sz="1100" b="0" dirty="0">
                <a:solidFill>
                  <a:schemeClr val="dk1"/>
                </a:solidFill>
              </a:rPr>
              <a:t>é</a:t>
            </a:r>
            <a:r>
              <a:rPr lang="en-US" b="0" dirty="0"/>
              <a:t>sum</a:t>
            </a:r>
            <a:r>
              <a:rPr lang="en-US" sz="1100" b="0" dirty="0">
                <a:solidFill>
                  <a:schemeClr val="dk1"/>
                </a:solidFill>
              </a:rPr>
              <a:t>é</a:t>
            </a:r>
            <a:r>
              <a:rPr lang="en-US" b="0" dirty="0"/>
              <a:t>s in one living document. This r</a:t>
            </a:r>
            <a:r>
              <a:rPr lang="en-US" sz="1100" b="0" dirty="0">
                <a:solidFill>
                  <a:schemeClr val="dk1"/>
                </a:solidFill>
              </a:rPr>
              <a:t>é</a:t>
            </a:r>
            <a:r>
              <a:rPr lang="en-US" b="0" dirty="0"/>
              <a:t>sum</a:t>
            </a:r>
            <a:r>
              <a:rPr lang="en-US" sz="1100" b="0" dirty="0">
                <a:solidFill>
                  <a:schemeClr val="dk1"/>
                </a:solidFill>
              </a:rPr>
              <a:t>é</a:t>
            </a:r>
            <a:r>
              <a:rPr lang="en-US" b="0" dirty="0"/>
              <a:t> can and most likely will be 3+ pages long. Should be used only for your own reference and to pull information from for applications and transferable skills</a:t>
            </a:r>
            <a:endParaRPr b="1" dirty="0"/>
          </a:p>
        </p:txBody>
      </p:sp>
      <p:sp>
        <p:nvSpPr>
          <p:cNvPr id="678" name="Google Shape;678;gbc5eb92350_2_344:notes">
            <a:extLst>
              <a:ext uri="{FF2B5EF4-FFF2-40B4-BE49-F238E27FC236}">
                <a16:creationId xmlns:a16="http://schemas.microsoft.com/office/drawing/2014/main" id="{65021F0A-CA9A-5418-6E7D-46FD78887E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320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bc5eb92350_2_8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5" name="Google Shape;945;gbc5eb92350_2_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vy_Standard">
  <p:cSld name="Heavy_Standard">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2"/>
          <p:cNvSpPr txBox="1">
            <a:spLocks noGrp="1"/>
          </p:cNvSpPr>
          <p:nvPr>
            <p:ph type="body" idx="1"/>
          </p:nvPr>
        </p:nvSpPr>
        <p:spPr>
          <a:xfrm>
            <a:off x="366000" y="1156500"/>
            <a:ext cx="8412000" cy="33771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3" name="Google Shape;13;p2"/>
          <p:cNvSpPr txBox="1">
            <a:spLocks noGrp="1"/>
          </p:cNvSpPr>
          <p:nvPr>
            <p:ph type="title"/>
          </p:nvPr>
        </p:nvSpPr>
        <p:spPr>
          <a:xfrm>
            <a:off x="366150" y="238800"/>
            <a:ext cx="8412000" cy="570600"/>
          </a:xfrm>
          <a:prstGeom prst="rect">
            <a:avLst/>
          </a:prstGeom>
        </p:spPr>
        <p:txBody>
          <a:bodyPr spcFirstLastPara="1" wrap="square" lIns="68575" tIns="34275" rIns="68575" bIns="34275" anchor="ctr" anchorCtr="0">
            <a:no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_02">
  <p:cSld name="Divider_02">
    <p:spTree>
      <p:nvGrpSpPr>
        <p:cNvPr id="1" name="Shape 155"/>
        <p:cNvGrpSpPr/>
        <p:nvPr/>
      </p:nvGrpSpPr>
      <p:grpSpPr>
        <a:xfrm>
          <a:off x="0" y="0"/>
          <a:ext cx="0" cy="0"/>
          <a:chOff x="0" y="0"/>
          <a:chExt cx="0" cy="0"/>
        </a:xfrm>
      </p:grpSpPr>
      <p:sp>
        <p:nvSpPr>
          <p:cNvPr id="156" name="Google Shape;156;p2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1"/>
          <p:cNvSpPr/>
          <p:nvPr/>
        </p:nvSpPr>
        <p:spPr>
          <a:xfrm>
            <a:off x="0" y="0"/>
            <a:ext cx="4536000" cy="5143500"/>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8" name="Google Shape;158;p21"/>
          <p:cNvSpPr>
            <a:spLocks noGrp="1"/>
          </p:cNvSpPr>
          <p:nvPr>
            <p:ph type="pic" idx="2"/>
          </p:nvPr>
        </p:nvSpPr>
        <p:spPr>
          <a:xfrm>
            <a:off x="472678" y="464344"/>
            <a:ext cx="8217600" cy="42267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9" name="Google Shape;159;p21"/>
          <p:cNvSpPr txBox="1">
            <a:spLocks noGrp="1"/>
          </p:cNvSpPr>
          <p:nvPr>
            <p:ph type="title"/>
          </p:nvPr>
        </p:nvSpPr>
        <p:spPr>
          <a:xfrm>
            <a:off x="2754125" y="2231065"/>
            <a:ext cx="3394800" cy="678900"/>
          </a:xfrm>
          <a:prstGeom prst="rect">
            <a:avLst/>
          </a:prstGeom>
          <a:solidFill>
            <a:srgbClr val="001970"/>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160" name="Google Shape;160;p21"/>
          <p:cNvCxnSpPr/>
          <p:nvPr/>
        </p:nvCxnSpPr>
        <p:spPr>
          <a:xfrm flipH="1">
            <a:off x="6151271" y="2233493"/>
            <a:ext cx="2045400" cy="338100"/>
          </a:xfrm>
          <a:prstGeom prst="bentConnector3">
            <a:avLst>
              <a:gd name="adj1" fmla="val -1176"/>
            </a:avLst>
          </a:prstGeom>
          <a:noFill/>
          <a:ln w="25400" cap="flat" cmpd="sng">
            <a:solidFill>
              <a:schemeClr val="accent3"/>
            </a:solidFill>
            <a:prstDash val="solid"/>
            <a:miter lim="800000"/>
            <a:headEnd type="none" w="sm" len="sm"/>
            <a:tailEnd type="none" w="sm" len="sm"/>
          </a:ln>
        </p:spPr>
      </p:cxnSp>
      <p:sp>
        <p:nvSpPr>
          <p:cNvPr id="161" name="Google Shape;161;p21"/>
          <p:cNvSpPr txBox="1">
            <a:spLocks noGrp="1"/>
          </p:cNvSpPr>
          <p:nvPr>
            <p:ph type="body" idx="1"/>
          </p:nvPr>
        </p:nvSpPr>
        <p:spPr>
          <a:xfrm>
            <a:off x="6365101" y="373335"/>
            <a:ext cx="2325000" cy="2366100"/>
          </a:xfrm>
          <a:prstGeom prst="rect">
            <a:avLst/>
          </a:prstGeom>
          <a:noFill/>
          <a:ln>
            <a:noFill/>
          </a:ln>
        </p:spPr>
        <p:txBody>
          <a:bodyPr spcFirstLastPara="1" wrap="square" lIns="68575" tIns="34275" rIns="68575" bIns="34275" anchor="t" anchorCtr="0">
            <a:noAutofit/>
          </a:bodyPr>
          <a:lstStyle>
            <a:lvl1pPr marL="457200" lvl="0"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1pPr>
            <a:lvl2pPr marL="914400" lvl="1"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2pPr>
            <a:lvl3pPr marL="1371600" lvl="2"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3pPr>
            <a:lvl4pPr marL="1828800" lvl="3"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4pPr>
            <a:lvl5pPr marL="2286000" lvl="4"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5pPr>
            <a:lvl6pPr marL="2743200" lvl="5"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6pPr>
            <a:lvl7pPr marL="3200400" lvl="6"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7pPr>
            <a:lvl8pPr marL="3657600" lvl="7"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8pPr>
            <a:lvl9pPr marL="4114800" lvl="8"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qual_Blue_Left_Image_Right">
  <p:cSld name="Equal_Blue_Left_Image_Right">
    <p:spTree>
      <p:nvGrpSpPr>
        <p:cNvPr id="1" name="Shape 229"/>
        <p:cNvGrpSpPr/>
        <p:nvPr/>
      </p:nvGrpSpPr>
      <p:grpSpPr>
        <a:xfrm>
          <a:off x="0" y="0"/>
          <a:ext cx="0" cy="0"/>
          <a:chOff x="0" y="0"/>
          <a:chExt cx="0" cy="0"/>
        </a:xfrm>
      </p:grpSpPr>
      <p:sp>
        <p:nvSpPr>
          <p:cNvPr id="230" name="Google Shape;230;p31"/>
          <p:cNvSpPr/>
          <p:nvPr/>
        </p:nvSpPr>
        <p:spPr>
          <a:xfrm>
            <a:off x="564039" y="669119"/>
            <a:ext cx="3345900" cy="3663900"/>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31" name="Google Shape;231;p31"/>
          <p:cNvSpPr txBox="1">
            <a:spLocks noGrp="1"/>
          </p:cNvSpPr>
          <p:nvPr>
            <p:ph type="title"/>
          </p:nvPr>
        </p:nvSpPr>
        <p:spPr>
          <a:xfrm>
            <a:off x="956545" y="949534"/>
            <a:ext cx="2560500" cy="1439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2" name="Google Shape;232;p3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33" name="Google Shape;233;p31"/>
          <p:cNvSpPr txBox="1">
            <a:spLocks noGrp="1"/>
          </p:cNvSpPr>
          <p:nvPr>
            <p:ph type="body" idx="1"/>
          </p:nvPr>
        </p:nvSpPr>
        <p:spPr>
          <a:xfrm>
            <a:off x="956544" y="2496920"/>
            <a:ext cx="2561400" cy="1439700"/>
          </a:xfrm>
          <a:prstGeom prst="rect">
            <a:avLst/>
          </a:prstGeom>
          <a:noFill/>
          <a:ln>
            <a:noFill/>
          </a:ln>
        </p:spPr>
        <p:txBody>
          <a:bodyPr spcFirstLastPara="1" wrap="square" lIns="68575" tIns="34275" rIns="68575" bIns="34275" anchor="t" anchorCtr="0">
            <a:noAutofit/>
          </a:bodyPr>
          <a:lstStyle>
            <a:lvl1pPr marL="457200" lvl="0"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234" name="Google Shape;234;p31"/>
          <p:cNvSpPr>
            <a:spLocks noGrp="1"/>
          </p:cNvSpPr>
          <p:nvPr>
            <p:ph type="pic" idx="2"/>
          </p:nvPr>
        </p:nvSpPr>
        <p:spPr>
          <a:xfrm>
            <a:off x="4016828" y="669119"/>
            <a:ext cx="4563000" cy="1720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5" name="Google Shape;235;p31"/>
          <p:cNvSpPr txBox="1">
            <a:spLocks noGrp="1"/>
          </p:cNvSpPr>
          <p:nvPr>
            <p:ph type="body" idx="3"/>
          </p:nvPr>
        </p:nvSpPr>
        <p:spPr>
          <a:xfrm>
            <a:off x="4302456" y="2754215"/>
            <a:ext cx="4277400" cy="1325100"/>
          </a:xfrm>
          <a:prstGeom prst="rect">
            <a:avLst/>
          </a:prstGeom>
          <a:noFill/>
          <a:ln>
            <a:noFill/>
          </a:ln>
        </p:spPr>
        <p:txBody>
          <a:bodyPr spcFirstLastPara="1" wrap="square" lIns="68575" tIns="34275" rIns="68575" bIns="34275" anchor="t" anchorCtr="0">
            <a:noAutofit/>
          </a:bodyPr>
          <a:lstStyle>
            <a:lvl1pPr marL="457200" lvl="0"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qual_Picture_Title_Left">
  <p:cSld name="Equal_Picture_Title_Left">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486136" y="423208"/>
            <a:ext cx="3897600" cy="1052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0" name="Google Shape;250;p3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51" name="Google Shape;251;p34"/>
          <p:cNvSpPr txBox="1">
            <a:spLocks noGrp="1"/>
          </p:cNvSpPr>
          <p:nvPr>
            <p:ph type="body" idx="1"/>
          </p:nvPr>
        </p:nvSpPr>
        <p:spPr>
          <a:xfrm>
            <a:off x="4722725" y="423208"/>
            <a:ext cx="3897600" cy="260700"/>
          </a:xfrm>
          <a:prstGeom prst="rect">
            <a:avLst/>
          </a:prstGeom>
          <a:solidFill>
            <a:srgbClr val="001970"/>
          </a:solidFill>
          <a:ln>
            <a:noFill/>
          </a:ln>
        </p:spPr>
        <p:txBody>
          <a:bodyPr spcFirstLastPara="1" wrap="square" lIns="68575" tIns="34275" rIns="68575" bIns="34275" anchor="ctr" anchorCtr="0">
            <a:noAutofit/>
          </a:bodyPr>
          <a:lstStyle>
            <a:lvl1pPr marL="457200" lvl="0"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252" name="Google Shape;252;p34"/>
          <p:cNvSpPr txBox="1">
            <a:spLocks noGrp="1"/>
          </p:cNvSpPr>
          <p:nvPr>
            <p:ph type="body" idx="2"/>
          </p:nvPr>
        </p:nvSpPr>
        <p:spPr>
          <a:xfrm>
            <a:off x="4722725" y="851477"/>
            <a:ext cx="3897600" cy="3680100"/>
          </a:xfrm>
          <a:prstGeom prst="rect">
            <a:avLst/>
          </a:prstGeom>
          <a:noFill/>
          <a:ln>
            <a:noFill/>
          </a:ln>
        </p:spPr>
        <p:txBody>
          <a:bodyPr spcFirstLastPara="1" wrap="square" lIns="68575" tIns="34275" rIns="68575" bIns="34275" anchor="t" anchorCtr="0">
            <a:noAutofit/>
          </a:bodyPr>
          <a:lstStyle>
            <a:lvl1pPr marL="457200" lvl="0" indent="-228600"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253" name="Google Shape;253;p34"/>
          <p:cNvSpPr>
            <a:spLocks noGrp="1"/>
          </p:cNvSpPr>
          <p:nvPr>
            <p:ph type="pic" idx="3"/>
          </p:nvPr>
        </p:nvSpPr>
        <p:spPr>
          <a:xfrm>
            <a:off x="486136" y="1640712"/>
            <a:ext cx="3897600" cy="2890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qual_Four_Text_Left_Image_Right">
  <p:cSld name="Equal_Four_Text_Left_Image_Right">
    <p:spTree>
      <p:nvGrpSpPr>
        <p:cNvPr id="1" name="Shape 286"/>
        <p:cNvGrpSpPr/>
        <p:nvPr/>
      </p:nvGrpSpPr>
      <p:grpSpPr>
        <a:xfrm>
          <a:off x="0" y="0"/>
          <a:ext cx="0" cy="0"/>
          <a:chOff x="0" y="0"/>
          <a:chExt cx="0" cy="0"/>
        </a:xfrm>
      </p:grpSpPr>
      <p:sp>
        <p:nvSpPr>
          <p:cNvPr id="287" name="Google Shape;287;p38"/>
          <p:cNvSpPr>
            <a:spLocks noGrp="1"/>
          </p:cNvSpPr>
          <p:nvPr>
            <p:ph type="pic" idx="2"/>
          </p:nvPr>
        </p:nvSpPr>
        <p:spPr>
          <a:xfrm>
            <a:off x="2675335" y="0"/>
            <a:ext cx="64686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8" name="Google Shape;288;p38"/>
          <p:cNvSpPr/>
          <p:nvPr/>
        </p:nvSpPr>
        <p:spPr>
          <a:xfrm>
            <a:off x="0" y="0"/>
            <a:ext cx="2675100" cy="5143500"/>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9" name="Google Shape;289;p38"/>
          <p:cNvSpPr/>
          <p:nvPr/>
        </p:nvSpPr>
        <p:spPr>
          <a:xfrm>
            <a:off x="604434" y="575375"/>
            <a:ext cx="4230900" cy="4080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0" name="Google Shape;290;p38"/>
          <p:cNvSpPr txBox="1">
            <a:spLocks noGrp="1"/>
          </p:cNvSpPr>
          <p:nvPr>
            <p:ph type="title"/>
          </p:nvPr>
        </p:nvSpPr>
        <p:spPr>
          <a:xfrm>
            <a:off x="5205916" y="1824571"/>
            <a:ext cx="31242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1" name="Google Shape;291;p38"/>
          <p:cNvSpPr txBox="1">
            <a:spLocks noGrp="1"/>
          </p:cNvSpPr>
          <p:nvPr>
            <p:ph type="body" idx="1"/>
          </p:nvPr>
        </p:nvSpPr>
        <p:spPr>
          <a:xfrm>
            <a:off x="5205916" y="3238936"/>
            <a:ext cx="1865400" cy="260700"/>
          </a:xfrm>
          <a:prstGeom prst="rect">
            <a:avLst/>
          </a:prstGeom>
          <a:solidFill>
            <a:schemeClr val="lt1"/>
          </a:solid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accent1"/>
              </a:buClr>
              <a:buSzPts val="1400"/>
              <a:buFont typeface="Lato"/>
              <a:buChar char="●"/>
              <a:defRPr sz="1400" b="1">
                <a:solidFill>
                  <a:schemeClr val="accent1"/>
                </a:solidFill>
                <a:latin typeface="Lato"/>
                <a:ea typeface="Lato"/>
                <a:cs typeface="Lato"/>
                <a:sym typeface="Lato"/>
              </a:defRPr>
            </a:lvl1pPr>
            <a:lvl2pPr marL="914400" lvl="1" indent="-317500" algn="ctr" rtl="0">
              <a:lnSpc>
                <a:spcPct val="100000"/>
              </a:lnSpc>
              <a:spcBef>
                <a:spcPts val="0"/>
              </a:spcBef>
              <a:spcAft>
                <a:spcPts val="0"/>
              </a:spcAft>
              <a:buClr>
                <a:schemeClr val="accent1"/>
              </a:buClr>
              <a:buSzPts val="1400"/>
              <a:buFont typeface="Lato"/>
              <a:buChar char="○"/>
              <a:defRPr sz="1400" b="1">
                <a:solidFill>
                  <a:schemeClr val="accent1"/>
                </a:solidFill>
                <a:latin typeface="Lato"/>
                <a:ea typeface="Lato"/>
                <a:cs typeface="Lato"/>
                <a:sym typeface="Lato"/>
              </a:defRPr>
            </a:lvl2pPr>
            <a:lvl3pPr marL="1371600" lvl="2" indent="-317500" algn="ctr" rtl="0">
              <a:lnSpc>
                <a:spcPct val="100000"/>
              </a:lnSpc>
              <a:spcBef>
                <a:spcPts val="0"/>
              </a:spcBef>
              <a:spcAft>
                <a:spcPts val="0"/>
              </a:spcAft>
              <a:buClr>
                <a:schemeClr val="accent1"/>
              </a:buClr>
              <a:buSzPts val="1400"/>
              <a:buFont typeface="Lato"/>
              <a:buChar char="■"/>
              <a:defRPr sz="1400" b="1">
                <a:solidFill>
                  <a:schemeClr val="accent1"/>
                </a:solidFill>
                <a:latin typeface="Lato"/>
                <a:ea typeface="Lato"/>
                <a:cs typeface="Lato"/>
                <a:sym typeface="Lato"/>
              </a:defRPr>
            </a:lvl3pPr>
            <a:lvl4pPr marL="1828800" lvl="3" indent="-317500" algn="ctr" rtl="0">
              <a:lnSpc>
                <a:spcPct val="100000"/>
              </a:lnSpc>
              <a:spcBef>
                <a:spcPts val="0"/>
              </a:spcBef>
              <a:spcAft>
                <a:spcPts val="0"/>
              </a:spcAft>
              <a:buClr>
                <a:schemeClr val="accent1"/>
              </a:buClr>
              <a:buSzPts val="1400"/>
              <a:buFont typeface="Lato"/>
              <a:buChar char="●"/>
              <a:defRPr sz="1400" b="1">
                <a:solidFill>
                  <a:schemeClr val="accent1"/>
                </a:solidFill>
                <a:latin typeface="Lato"/>
                <a:ea typeface="Lato"/>
                <a:cs typeface="Lato"/>
                <a:sym typeface="Lato"/>
              </a:defRPr>
            </a:lvl4pPr>
            <a:lvl5pPr marL="2286000" lvl="4" indent="-317500" algn="ctr" rtl="0">
              <a:lnSpc>
                <a:spcPct val="100000"/>
              </a:lnSpc>
              <a:spcBef>
                <a:spcPts val="0"/>
              </a:spcBef>
              <a:spcAft>
                <a:spcPts val="0"/>
              </a:spcAft>
              <a:buClr>
                <a:schemeClr val="accent1"/>
              </a:buClr>
              <a:buSzPts val="1400"/>
              <a:buFont typeface="Lato"/>
              <a:buChar char="○"/>
              <a:defRPr sz="1400" b="1">
                <a:solidFill>
                  <a:schemeClr val="accent1"/>
                </a:solidFill>
                <a:latin typeface="Lato"/>
                <a:ea typeface="Lato"/>
                <a:cs typeface="Lato"/>
                <a:sym typeface="Lato"/>
              </a:defRPr>
            </a:lvl5pPr>
            <a:lvl6pPr marL="2743200" lvl="5" indent="-317500" algn="l" rtl="0">
              <a:lnSpc>
                <a:spcPct val="90000"/>
              </a:lnSpc>
              <a:spcBef>
                <a:spcPts val="400"/>
              </a:spcBef>
              <a:spcAft>
                <a:spcPts val="0"/>
              </a:spcAft>
              <a:buClr>
                <a:schemeClr val="accent1"/>
              </a:buClr>
              <a:buSzPts val="1400"/>
              <a:buFont typeface="Lato"/>
              <a:buChar char="■"/>
              <a:defRPr b="1">
                <a:solidFill>
                  <a:schemeClr val="accent1"/>
                </a:solidFill>
                <a:latin typeface="Lato"/>
                <a:ea typeface="Lato"/>
                <a:cs typeface="Lato"/>
                <a:sym typeface="Lato"/>
              </a:defRPr>
            </a:lvl6pPr>
            <a:lvl7pPr marL="3200400" lvl="6" indent="-317500" algn="l" rtl="0">
              <a:lnSpc>
                <a:spcPct val="90000"/>
              </a:lnSpc>
              <a:spcBef>
                <a:spcPts val="400"/>
              </a:spcBef>
              <a:spcAft>
                <a:spcPts val="0"/>
              </a:spcAft>
              <a:buClr>
                <a:schemeClr val="accent1"/>
              </a:buClr>
              <a:buSzPts val="1400"/>
              <a:buFont typeface="Lato"/>
              <a:buChar char="●"/>
              <a:defRPr b="1">
                <a:solidFill>
                  <a:schemeClr val="accent1"/>
                </a:solidFill>
                <a:latin typeface="Lato"/>
                <a:ea typeface="Lato"/>
                <a:cs typeface="Lato"/>
                <a:sym typeface="Lato"/>
              </a:defRPr>
            </a:lvl7pPr>
            <a:lvl8pPr marL="3657600" lvl="7" indent="-317500" algn="l" rtl="0">
              <a:lnSpc>
                <a:spcPct val="90000"/>
              </a:lnSpc>
              <a:spcBef>
                <a:spcPts val="400"/>
              </a:spcBef>
              <a:spcAft>
                <a:spcPts val="0"/>
              </a:spcAft>
              <a:buClr>
                <a:schemeClr val="accent1"/>
              </a:buClr>
              <a:buSzPts val="1400"/>
              <a:buFont typeface="Lato"/>
              <a:buChar char="○"/>
              <a:defRPr b="1">
                <a:solidFill>
                  <a:schemeClr val="accent1"/>
                </a:solidFill>
                <a:latin typeface="Lato"/>
                <a:ea typeface="Lato"/>
                <a:cs typeface="Lato"/>
                <a:sym typeface="Lato"/>
              </a:defRPr>
            </a:lvl8pPr>
            <a:lvl9pPr marL="4114800" lvl="8" indent="-317500" algn="l" rtl="0">
              <a:lnSpc>
                <a:spcPct val="90000"/>
              </a:lnSpc>
              <a:spcBef>
                <a:spcPts val="400"/>
              </a:spcBef>
              <a:spcAft>
                <a:spcPts val="0"/>
              </a:spcAft>
              <a:buClr>
                <a:schemeClr val="accent1"/>
              </a:buClr>
              <a:buSzPts val="1400"/>
              <a:buFont typeface="Lato"/>
              <a:buChar char="■"/>
              <a:defRPr b="1">
                <a:solidFill>
                  <a:schemeClr val="accent1"/>
                </a:solidFill>
                <a:latin typeface="Lato"/>
                <a:ea typeface="Lato"/>
                <a:cs typeface="Lato"/>
                <a:sym typeface="Lato"/>
              </a:defRPr>
            </a:lvl9pPr>
          </a:lstStyle>
          <a:p>
            <a:endParaRPr/>
          </a:p>
        </p:txBody>
      </p:sp>
      <p:sp>
        <p:nvSpPr>
          <p:cNvPr id="292" name="Google Shape;292;p38"/>
          <p:cNvSpPr txBox="1">
            <a:spLocks noGrp="1"/>
          </p:cNvSpPr>
          <p:nvPr>
            <p:ph type="body" idx="3"/>
          </p:nvPr>
        </p:nvSpPr>
        <p:spPr>
          <a:xfrm>
            <a:off x="974878" y="1387365"/>
            <a:ext cx="1735200" cy="1127100"/>
          </a:xfrm>
          <a:prstGeom prst="rect">
            <a:avLst/>
          </a:prstGeom>
          <a:noFill/>
          <a:ln>
            <a:noFill/>
          </a:ln>
        </p:spPr>
        <p:txBody>
          <a:bodyPr spcFirstLastPara="1" wrap="square" lIns="68575" tIns="34275" rIns="68575" bIns="34275" anchor="t" anchorCtr="0">
            <a:noAutofit/>
          </a:bodyPr>
          <a:lstStyle>
            <a:lvl1pPr marL="457200" lvl="0"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293" name="Google Shape;293;p38"/>
          <p:cNvSpPr txBox="1">
            <a:spLocks noGrp="1"/>
          </p:cNvSpPr>
          <p:nvPr>
            <p:ph type="body" idx="4"/>
          </p:nvPr>
        </p:nvSpPr>
        <p:spPr>
          <a:xfrm>
            <a:off x="2836838" y="1387365"/>
            <a:ext cx="1735200" cy="1127100"/>
          </a:xfrm>
          <a:prstGeom prst="rect">
            <a:avLst/>
          </a:prstGeom>
          <a:noFill/>
          <a:ln>
            <a:noFill/>
          </a:ln>
        </p:spPr>
        <p:txBody>
          <a:bodyPr spcFirstLastPara="1" wrap="square" lIns="68575" tIns="34275" rIns="68575" bIns="34275" anchor="t" anchorCtr="0">
            <a:noAutofit/>
          </a:bodyPr>
          <a:lstStyle>
            <a:lvl1pPr marL="457200" lvl="0"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294" name="Google Shape;294;p38"/>
          <p:cNvSpPr txBox="1">
            <a:spLocks noGrp="1"/>
          </p:cNvSpPr>
          <p:nvPr>
            <p:ph type="body" idx="5"/>
          </p:nvPr>
        </p:nvSpPr>
        <p:spPr>
          <a:xfrm>
            <a:off x="974878" y="3089975"/>
            <a:ext cx="1735200" cy="1127400"/>
          </a:xfrm>
          <a:prstGeom prst="rect">
            <a:avLst/>
          </a:prstGeom>
          <a:noFill/>
          <a:ln>
            <a:noFill/>
          </a:ln>
        </p:spPr>
        <p:txBody>
          <a:bodyPr spcFirstLastPara="1" wrap="square" lIns="68575" tIns="34275" rIns="68575" bIns="34275" anchor="t" anchorCtr="0">
            <a:noAutofit/>
          </a:bodyPr>
          <a:lstStyle>
            <a:lvl1pPr marL="457200" marR="0" lvl="0" indent="-228600"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295" name="Google Shape;295;p38"/>
          <p:cNvSpPr txBox="1">
            <a:spLocks noGrp="1"/>
          </p:cNvSpPr>
          <p:nvPr>
            <p:ph type="body" idx="6"/>
          </p:nvPr>
        </p:nvSpPr>
        <p:spPr>
          <a:xfrm>
            <a:off x="2836838" y="3089975"/>
            <a:ext cx="1735200" cy="1127400"/>
          </a:xfrm>
          <a:prstGeom prst="rect">
            <a:avLst/>
          </a:prstGeom>
          <a:noFill/>
          <a:ln>
            <a:noFill/>
          </a:ln>
        </p:spPr>
        <p:txBody>
          <a:bodyPr spcFirstLastPara="1" wrap="square" lIns="68575" tIns="34275" rIns="68575" bIns="34275" anchor="t" anchorCtr="0">
            <a:noAutofit/>
          </a:bodyPr>
          <a:lstStyle>
            <a:lvl1pPr marL="457200" marR="0" lvl="0" indent="-228600"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296" name="Google Shape;296;p3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b="0" i="0" u="none" strike="noStrike" cap="none">
                <a:solidFill>
                  <a:schemeClr val="accent3"/>
                </a:solidFill>
                <a:latin typeface="Open Sans"/>
                <a:ea typeface="Open Sans"/>
                <a:cs typeface="Open Sans"/>
                <a:sym typeface="Open Sans"/>
              </a:defRPr>
            </a:lvl1pPr>
            <a:lvl2pPr marL="0" lvl="1" indent="0" algn="r" rtl="0">
              <a:spcBef>
                <a:spcPts val="0"/>
              </a:spcBef>
              <a:buNone/>
              <a:defRPr sz="800" b="0" i="0" u="none" strike="noStrike" cap="none">
                <a:solidFill>
                  <a:schemeClr val="accent3"/>
                </a:solidFill>
                <a:latin typeface="Open Sans"/>
                <a:ea typeface="Open Sans"/>
                <a:cs typeface="Open Sans"/>
                <a:sym typeface="Open Sans"/>
              </a:defRPr>
            </a:lvl2pPr>
            <a:lvl3pPr marL="0" lvl="2" indent="0" algn="r" rtl="0">
              <a:spcBef>
                <a:spcPts val="0"/>
              </a:spcBef>
              <a:buNone/>
              <a:defRPr sz="800" b="0" i="0" u="none" strike="noStrike" cap="none">
                <a:solidFill>
                  <a:schemeClr val="accent3"/>
                </a:solidFill>
                <a:latin typeface="Open Sans"/>
                <a:ea typeface="Open Sans"/>
                <a:cs typeface="Open Sans"/>
                <a:sym typeface="Open Sans"/>
              </a:defRPr>
            </a:lvl3pPr>
            <a:lvl4pPr marL="0" lvl="3" indent="0" algn="r" rtl="0">
              <a:spcBef>
                <a:spcPts val="0"/>
              </a:spcBef>
              <a:buNone/>
              <a:defRPr sz="800" b="0" i="0" u="none" strike="noStrike" cap="none">
                <a:solidFill>
                  <a:schemeClr val="accent3"/>
                </a:solidFill>
                <a:latin typeface="Open Sans"/>
                <a:ea typeface="Open Sans"/>
                <a:cs typeface="Open Sans"/>
                <a:sym typeface="Open Sans"/>
              </a:defRPr>
            </a:lvl4pPr>
            <a:lvl5pPr marL="0" lvl="4" indent="0" algn="r" rtl="0">
              <a:spcBef>
                <a:spcPts val="0"/>
              </a:spcBef>
              <a:buNone/>
              <a:defRPr sz="800" b="0" i="0" u="none" strike="noStrike" cap="none">
                <a:solidFill>
                  <a:schemeClr val="accent3"/>
                </a:solidFill>
                <a:latin typeface="Open Sans"/>
                <a:ea typeface="Open Sans"/>
                <a:cs typeface="Open Sans"/>
                <a:sym typeface="Open Sans"/>
              </a:defRPr>
            </a:lvl5pPr>
            <a:lvl6pPr marL="0" lvl="5" indent="0" algn="r" rtl="0">
              <a:spcBef>
                <a:spcPts val="0"/>
              </a:spcBef>
              <a:buNone/>
              <a:defRPr sz="800" b="0" i="0" u="none" strike="noStrike" cap="none">
                <a:solidFill>
                  <a:schemeClr val="accent3"/>
                </a:solidFill>
                <a:latin typeface="Open Sans"/>
                <a:ea typeface="Open Sans"/>
                <a:cs typeface="Open Sans"/>
                <a:sym typeface="Open Sans"/>
              </a:defRPr>
            </a:lvl6pPr>
            <a:lvl7pPr marL="0" lvl="6" indent="0" algn="r" rtl="0">
              <a:spcBef>
                <a:spcPts val="0"/>
              </a:spcBef>
              <a:buNone/>
              <a:defRPr sz="800" b="0" i="0" u="none" strike="noStrike" cap="none">
                <a:solidFill>
                  <a:schemeClr val="accent3"/>
                </a:solidFill>
                <a:latin typeface="Open Sans"/>
                <a:ea typeface="Open Sans"/>
                <a:cs typeface="Open Sans"/>
                <a:sym typeface="Open Sans"/>
              </a:defRPr>
            </a:lvl7pPr>
            <a:lvl8pPr marL="0" lvl="7" indent="0" algn="r" rtl="0">
              <a:spcBef>
                <a:spcPts val="0"/>
              </a:spcBef>
              <a:buNone/>
              <a:defRPr sz="800" b="0" i="0" u="none" strike="noStrike" cap="none">
                <a:solidFill>
                  <a:schemeClr val="accent3"/>
                </a:solidFill>
                <a:latin typeface="Open Sans"/>
                <a:ea typeface="Open Sans"/>
                <a:cs typeface="Open Sans"/>
                <a:sym typeface="Open Sans"/>
              </a:defRPr>
            </a:lvl8pPr>
            <a:lvl9pPr marL="0" lvl="8" indent="0" algn="r" rtl="0">
              <a:spcBef>
                <a:spcPts val="0"/>
              </a:spcBef>
              <a:buNone/>
              <a:defRPr sz="8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ta_Light_Five_Columns">
  <p:cSld name="Data_Light_Five_Columns">
    <p:spTree>
      <p:nvGrpSpPr>
        <p:cNvPr id="1" name="Shape 310"/>
        <p:cNvGrpSpPr/>
        <p:nvPr/>
      </p:nvGrpSpPr>
      <p:grpSpPr>
        <a:xfrm>
          <a:off x="0" y="0"/>
          <a:ext cx="0" cy="0"/>
          <a:chOff x="0" y="0"/>
          <a:chExt cx="0" cy="0"/>
        </a:xfrm>
      </p:grpSpPr>
      <p:sp>
        <p:nvSpPr>
          <p:cNvPr id="311" name="Google Shape;311;p41"/>
          <p:cNvSpPr>
            <a:spLocks noGrp="1"/>
          </p:cNvSpPr>
          <p:nvPr>
            <p:ph type="pic" idx="2"/>
          </p:nvPr>
        </p:nvSpPr>
        <p:spPr>
          <a:xfrm>
            <a:off x="0" y="0"/>
            <a:ext cx="9144000" cy="3486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2" name="Google Shape;312;p41"/>
          <p:cNvSpPr txBox="1">
            <a:spLocks noGrp="1"/>
          </p:cNvSpPr>
          <p:nvPr>
            <p:ph type="title"/>
          </p:nvPr>
        </p:nvSpPr>
        <p:spPr>
          <a:xfrm>
            <a:off x="5534126" y="1171144"/>
            <a:ext cx="3291900" cy="9942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3" name="Google Shape;313;p41"/>
          <p:cNvSpPr txBox="1">
            <a:spLocks noGrp="1"/>
          </p:cNvSpPr>
          <p:nvPr>
            <p:ph type="body" idx="1"/>
          </p:nvPr>
        </p:nvSpPr>
        <p:spPr>
          <a:xfrm>
            <a:off x="385763" y="3867595"/>
            <a:ext cx="1346700" cy="437100"/>
          </a:xfrm>
          <a:prstGeom prst="rect">
            <a:avLst/>
          </a:prstGeom>
          <a:noFill/>
          <a:ln>
            <a:noFill/>
          </a:ln>
        </p:spPr>
        <p:txBody>
          <a:bodyPr spcFirstLastPara="1" wrap="square" lIns="68575" tIns="34275" rIns="68575" bIns="34275" anchor="t" anchorCtr="0">
            <a:noAutofit/>
          </a:bodyPr>
          <a:lstStyle>
            <a:lvl1pPr marL="457200" lvl="0"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314" name="Google Shape;314;p41"/>
          <p:cNvSpPr txBox="1">
            <a:spLocks noGrp="1"/>
          </p:cNvSpPr>
          <p:nvPr>
            <p:ph type="body" idx="3"/>
          </p:nvPr>
        </p:nvSpPr>
        <p:spPr>
          <a:xfrm>
            <a:off x="3898701" y="3867595"/>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315" name="Google Shape;315;p41"/>
          <p:cNvSpPr txBox="1">
            <a:spLocks noGrp="1"/>
          </p:cNvSpPr>
          <p:nvPr>
            <p:ph type="body" idx="4"/>
          </p:nvPr>
        </p:nvSpPr>
        <p:spPr>
          <a:xfrm>
            <a:off x="2142232" y="3867594"/>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316" name="Google Shape;316;p41"/>
          <p:cNvSpPr txBox="1">
            <a:spLocks noGrp="1"/>
          </p:cNvSpPr>
          <p:nvPr>
            <p:ph type="body" idx="5"/>
          </p:nvPr>
        </p:nvSpPr>
        <p:spPr>
          <a:xfrm>
            <a:off x="5691828" y="3867593"/>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317" name="Google Shape;317;p41"/>
          <p:cNvSpPr txBox="1">
            <a:spLocks noGrp="1"/>
          </p:cNvSpPr>
          <p:nvPr>
            <p:ph type="body" idx="6"/>
          </p:nvPr>
        </p:nvSpPr>
        <p:spPr>
          <a:xfrm>
            <a:off x="7479368" y="3867592"/>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318" name="Google Shape;318;p4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ata_Comparison">
  <p:cSld name="Data_Comparison">
    <p:spTree>
      <p:nvGrpSpPr>
        <p:cNvPr id="1" name="Shape 331"/>
        <p:cNvGrpSpPr/>
        <p:nvPr/>
      </p:nvGrpSpPr>
      <p:grpSpPr>
        <a:xfrm>
          <a:off x="0" y="0"/>
          <a:ext cx="0" cy="0"/>
          <a:chOff x="0" y="0"/>
          <a:chExt cx="0" cy="0"/>
        </a:xfrm>
      </p:grpSpPr>
      <p:sp>
        <p:nvSpPr>
          <p:cNvPr id="332" name="Google Shape;332;p43"/>
          <p:cNvSpPr/>
          <p:nvPr/>
        </p:nvSpPr>
        <p:spPr>
          <a:xfrm>
            <a:off x="0" y="0"/>
            <a:ext cx="9144000" cy="5143500"/>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33" name="Google Shape;333;p43"/>
          <p:cNvSpPr txBox="1">
            <a:spLocks noGrp="1"/>
          </p:cNvSpPr>
          <p:nvPr>
            <p:ph type="title"/>
          </p:nvPr>
        </p:nvSpPr>
        <p:spPr>
          <a:xfrm>
            <a:off x="2531745" y="1950707"/>
            <a:ext cx="40806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4" name="Google Shape;334;p43"/>
          <p:cNvSpPr>
            <a:spLocks noGrp="1"/>
          </p:cNvSpPr>
          <p:nvPr>
            <p:ph type="pic" idx="2"/>
          </p:nvPr>
        </p:nvSpPr>
        <p:spPr>
          <a:xfrm>
            <a:off x="527655" y="1153188"/>
            <a:ext cx="2592000" cy="2592000"/>
          </a:xfrm>
          <a:prstGeom prst="ellipse">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5" name="Google Shape;335;p43"/>
          <p:cNvSpPr>
            <a:spLocks noGrp="1"/>
          </p:cNvSpPr>
          <p:nvPr>
            <p:ph type="pic" idx="3"/>
          </p:nvPr>
        </p:nvSpPr>
        <p:spPr>
          <a:xfrm>
            <a:off x="6021377" y="1153188"/>
            <a:ext cx="2592000" cy="2592000"/>
          </a:xfrm>
          <a:prstGeom prst="ellipse">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6" name="Google Shape;336;p43"/>
          <p:cNvSpPr txBox="1">
            <a:spLocks noGrp="1"/>
          </p:cNvSpPr>
          <p:nvPr>
            <p:ph type="body" idx="1"/>
          </p:nvPr>
        </p:nvSpPr>
        <p:spPr>
          <a:xfrm>
            <a:off x="5938753" y="3886394"/>
            <a:ext cx="2757300" cy="656400"/>
          </a:xfrm>
          <a:prstGeom prst="rect">
            <a:avLst/>
          </a:prstGeom>
          <a:noFill/>
          <a:ln>
            <a:noFill/>
          </a:ln>
        </p:spPr>
        <p:txBody>
          <a:bodyPr spcFirstLastPara="1" wrap="square" lIns="68575" tIns="34275" rIns="68575" bIns="34275" anchor="t" anchorCtr="0">
            <a:noAutofit/>
          </a:bodyPr>
          <a:lstStyle>
            <a:lvl1pPr marL="457200" lvl="0"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337" name="Google Shape;337;p43"/>
          <p:cNvSpPr txBox="1">
            <a:spLocks noGrp="1"/>
          </p:cNvSpPr>
          <p:nvPr>
            <p:ph type="body" idx="4"/>
          </p:nvPr>
        </p:nvSpPr>
        <p:spPr>
          <a:xfrm>
            <a:off x="445031" y="3886394"/>
            <a:ext cx="2757300" cy="656400"/>
          </a:xfrm>
          <a:prstGeom prst="rect">
            <a:avLst/>
          </a:prstGeom>
          <a:noFill/>
          <a:ln>
            <a:noFill/>
          </a:ln>
        </p:spPr>
        <p:txBody>
          <a:bodyPr spcFirstLastPara="1" wrap="square" lIns="68575" tIns="34275" rIns="68575" bIns="34275" anchor="t" anchorCtr="0">
            <a:noAutofit/>
          </a:bodyPr>
          <a:lstStyle>
            <a:lvl1pPr marL="457200" lvl="0"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338" name="Google Shape;338;p4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ther_Image_Back_Text_Right">
  <p:cSld name="Other_Image_Back_Text_Right">
    <p:spTree>
      <p:nvGrpSpPr>
        <p:cNvPr id="1" name="Shape 442"/>
        <p:cNvGrpSpPr/>
        <p:nvPr/>
      </p:nvGrpSpPr>
      <p:grpSpPr>
        <a:xfrm>
          <a:off x="0" y="0"/>
          <a:ext cx="0" cy="0"/>
          <a:chOff x="0" y="0"/>
          <a:chExt cx="0" cy="0"/>
        </a:xfrm>
      </p:grpSpPr>
      <p:sp>
        <p:nvSpPr>
          <p:cNvPr id="443" name="Google Shape;443;p49"/>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4" name="Google Shape;444;p49"/>
          <p:cNvSpPr txBox="1">
            <a:spLocks noGrp="1"/>
          </p:cNvSpPr>
          <p:nvPr>
            <p:ph type="title"/>
          </p:nvPr>
        </p:nvSpPr>
        <p:spPr>
          <a:xfrm>
            <a:off x="500502" y="2948870"/>
            <a:ext cx="33195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5" name="Google Shape;445;p4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446" name="Google Shape;446;p49"/>
          <p:cNvSpPr/>
          <p:nvPr/>
        </p:nvSpPr>
        <p:spPr>
          <a:xfrm>
            <a:off x="5509773" y="1748413"/>
            <a:ext cx="3133800" cy="3395100"/>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47" name="Google Shape;447;p49"/>
          <p:cNvSpPr txBox="1">
            <a:spLocks noGrp="1"/>
          </p:cNvSpPr>
          <p:nvPr>
            <p:ph type="body" idx="1"/>
          </p:nvPr>
        </p:nvSpPr>
        <p:spPr>
          <a:xfrm>
            <a:off x="5770751" y="1996866"/>
            <a:ext cx="2641200" cy="346500"/>
          </a:xfrm>
          <a:prstGeom prst="rect">
            <a:avLst/>
          </a:prstGeom>
          <a:noFill/>
          <a:ln>
            <a:noFill/>
          </a:ln>
        </p:spPr>
        <p:txBody>
          <a:bodyPr spcFirstLastPara="1" wrap="square" lIns="68575" tIns="34275" rIns="68575" bIns="34275" anchor="t" anchorCtr="0">
            <a:noAutofit/>
          </a:bodyPr>
          <a:lstStyle>
            <a:lvl1pPr marL="457200" lvl="0"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448" name="Google Shape;448;p49"/>
          <p:cNvSpPr txBox="1">
            <a:spLocks noGrp="1"/>
          </p:cNvSpPr>
          <p:nvPr>
            <p:ph type="body" idx="3"/>
          </p:nvPr>
        </p:nvSpPr>
        <p:spPr>
          <a:xfrm>
            <a:off x="5770751" y="2463378"/>
            <a:ext cx="2641200" cy="2311800"/>
          </a:xfrm>
          <a:prstGeom prst="rect">
            <a:avLst/>
          </a:prstGeom>
          <a:noFill/>
          <a:ln>
            <a:noFill/>
          </a:ln>
        </p:spPr>
        <p:txBody>
          <a:bodyPr spcFirstLastPara="1" wrap="square" lIns="68575" tIns="34275" rIns="68575" bIns="34275" anchor="t" anchorCtr="0">
            <a:noAutofit/>
          </a:bodyPr>
          <a:lstStyle>
            <a:lvl1pPr marL="457200" lvl="0"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1pPr>
            <a:lvl2pPr marL="914400" lvl="1"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vy_Standard_Blue">
  <p:cSld name="Heavy_Standard_Blue">
    <p:bg>
      <p:bgPr>
        <a:solidFill>
          <a:srgbClr val="001970"/>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a:stretch/>
        </p:blipFill>
        <p:spPr>
          <a:xfrm>
            <a:off x="223222" y="4755241"/>
            <a:ext cx="1188408" cy="223339"/>
          </a:xfrm>
          <a:prstGeom prst="rect">
            <a:avLst/>
          </a:prstGeom>
          <a:noFill/>
          <a:ln>
            <a:noFill/>
          </a:ln>
        </p:spPr>
      </p:pic>
      <p:sp>
        <p:nvSpPr>
          <p:cNvPr id="16" name="Google Shape;16;p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txBox="1">
            <a:spLocks noGrp="1"/>
          </p:cNvSpPr>
          <p:nvPr>
            <p:ph type="title"/>
          </p:nvPr>
        </p:nvSpPr>
        <p:spPr>
          <a:xfrm>
            <a:off x="366150" y="344275"/>
            <a:ext cx="8412000" cy="570600"/>
          </a:xfrm>
          <a:prstGeom prst="rect">
            <a:avLst/>
          </a:prstGeom>
        </p:spPr>
        <p:txBody>
          <a:bodyPr spcFirstLastPara="1" wrap="square" lIns="68575" tIns="34275" rIns="68575" bIns="34275" anchor="ctr"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366000" y="1156500"/>
            <a:ext cx="8412000" cy="33771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1pPr>
            <a:lvl2pPr marL="914400" lvl="1"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32952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_06">
  <p:cSld name="Divider_06">
    <p:spTree>
      <p:nvGrpSpPr>
        <p:cNvPr id="1" name="Shape 185"/>
        <p:cNvGrpSpPr/>
        <p:nvPr/>
      </p:nvGrpSpPr>
      <p:grpSpPr>
        <a:xfrm>
          <a:off x="0" y="0"/>
          <a:ext cx="0" cy="0"/>
          <a:chOff x="0" y="0"/>
          <a:chExt cx="0" cy="0"/>
        </a:xfrm>
      </p:grpSpPr>
      <p:sp>
        <p:nvSpPr>
          <p:cNvPr id="186" name="Google Shape;186;p25"/>
          <p:cNvSpPr>
            <a:spLocks noGrp="1"/>
          </p:cNvSpPr>
          <p:nvPr>
            <p:ph type="pic" idx="2"/>
          </p:nvPr>
        </p:nvSpPr>
        <p:spPr>
          <a:xfrm>
            <a:off x="0" y="0"/>
            <a:ext cx="9144000" cy="3486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7" name="Google Shape;187;p2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88" name="Google Shape;188;p25"/>
          <p:cNvSpPr txBox="1">
            <a:spLocks noGrp="1"/>
          </p:cNvSpPr>
          <p:nvPr>
            <p:ph type="title"/>
          </p:nvPr>
        </p:nvSpPr>
        <p:spPr>
          <a:xfrm>
            <a:off x="628650" y="3486150"/>
            <a:ext cx="7886700" cy="9942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9" name="Google Shape;189;p25"/>
          <p:cNvSpPr txBox="1">
            <a:spLocks noGrp="1"/>
          </p:cNvSpPr>
          <p:nvPr>
            <p:ph type="body" idx="1"/>
          </p:nvPr>
        </p:nvSpPr>
        <p:spPr>
          <a:xfrm>
            <a:off x="6190488" y="1676696"/>
            <a:ext cx="2325000" cy="2366100"/>
          </a:xfrm>
          <a:prstGeom prst="rect">
            <a:avLst/>
          </a:prstGeom>
          <a:noFill/>
          <a:ln>
            <a:noFill/>
          </a:ln>
        </p:spPr>
        <p:txBody>
          <a:bodyPr spcFirstLastPara="1" wrap="square" lIns="68575" tIns="34275" rIns="68575" bIns="34275" anchor="t" anchorCtr="0">
            <a:noAutofit/>
          </a:bodyPr>
          <a:lstStyle>
            <a:lvl1pPr marL="457200" lvl="0" indent="-1174750" algn="r"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1pPr>
            <a:lvl2pPr marL="914400" lvl="1"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2pPr>
            <a:lvl3pPr marL="1371600" lvl="2"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3pPr>
            <a:lvl4pPr marL="1828800" lvl="3"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4pPr>
            <a:lvl5pPr marL="2286000" lvl="4"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5pPr>
            <a:lvl6pPr marL="2743200" lvl="5"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6pPr>
            <a:lvl7pPr marL="3200400" lvl="6"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7pPr>
            <a:lvl8pPr marL="3657600" lvl="7"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8pPr>
            <a:lvl9pPr marL="4114800" lvl="8"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6979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vy_Picture_Left">
  <p:cSld name="Heavy_Picture_Left">
    <p:spTree>
      <p:nvGrpSpPr>
        <p:cNvPr id="1" name="Shape 19"/>
        <p:cNvGrpSpPr/>
        <p:nvPr/>
      </p:nvGrpSpPr>
      <p:grpSpPr>
        <a:xfrm>
          <a:off x="0" y="0"/>
          <a:ext cx="0" cy="0"/>
          <a:chOff x="0" y="0"/>
          <a:chExt cx="0" cy="0"/>
        </a:xfrm>
      </p:grpSpPr>
      <p:sp>
        <p:nvSpPr>
          <p:cNvPr id="20" name="Google Shape;20;p4"/>
          <p:cNvSpPr/>
          <p:nvPr/>
        </p:nvSpPr>
        <p:spPr>
          <a:xfrm>
            <a:off x="0" y="0"/>
            <a:ext cx="17187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1" name="Google Shape;21;p4"/>
          <p:cNvSpPr txBox="1">
            <a:spLocks noGrp="1"/>
          </p:cNvSpPr>
          <p:nvPr>
            <p:ph type="title"/>
          </p:nvPr>
        </p:nvSpPr>
        <p:spPr>
          <a:xfrm>
            <a:off x="3078100" y="743881"/>
            <a:ext cx="5522400" cy="45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2"/>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 name="Google Shape;22;p4"/>
          <p:cNvSpPr txBox="1">
            <a:spLocks noGrp="1"/>
          </p:cNvSpPr>
          <p:nvPr>
            <p:ph type="body" idx="1"/>
          </p:nvPr>
        </p:nvSpPr>
        <p:spPr>
          <a:xfrm>
            <a:off x="3078100" y="1912812"/>
            <a:ext cx="5522400" cy="2449500"/>
          </a:xfrm>
          <a:prstGeom prst="rect">
            <a:avLst/>
          </a:prstGeom>
          <a:noFill/>
          <a:ln>
            <a:noFill/>
          </a:ln>
        </p:spPr>
        <p:txBody>
          <a:bodyPr spcFirstLastPara="1" wrap="square" lIns="68575" tIns="34275" rIns="68575" bIns="34275" anchor="t" anchorCtr="0">
            <a:noAutofit/>
          </a:bodyPr>
          <a:lstStyle>
            <a:lvl1pPr marL="457200" lvl="0" indent="-228600">
              <a:lnSpc>
                <a:spcPct val="115000"/>
              </a:lnSpc>
              <a:spcBef>
                <a:spcPts val="8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23" name="Google Shape;23;p4"/>
          <p:cNvSpPr txBox="1">
            <a:spLocks noGrp="1"/>
          </p:cNvSpPr>
          <p:nvPr>
            <p:ph type="body" idx="2"/>
          </p:nvPr>
        </p:nvSpPr>
        <p:spPr>
          <a:xfrm>
            <a:off x="3078100" y="1421581"/>
            <a:ext cx="5522400" cy="260700"/>
          </a:xfrm>
          <a:prstGeom prst="rect">
            <a:avLst/>
          </a:prstGeom>
          <a:solidFill>
            <a:srgbClr val="001970"/>
          </a:solidFill>
          <a:ln>
            <a:noFill/>
          </a:ln>
        </p:spPr>
        <p:txBody>
          <a:bodyPr spcFirstLastPara="1" wrap="square" lIns="68575" tIns="34275" rIns="68575" bIns="34275" anchor="ctr" anchorCtr="0">
            <a:noAutofit/>
          </a:bodyPr>
          <a:lstStyle>
            <a:lvl1pPr marL="457200" lvl="0" indent="-317500">
              <a:lnSpc>
                <a:spcPct val="115000"/>
              </a:lnSpc>
              <a:spcBef>
                <a:spcPts val="0"/>
              </a:spcBef>
              <a:spcAft>
                <a:spcPts val="0"/>
              </a:spcAft>
              <a:buClr>
                <a:schemeClr val="accent3"/>
              </a:buClr>
              <a:buSzPts val="1400"/>
              <a:buFont typeface="Lato"/>
              <a:buChar char="●"/>
              <a:defRPr b="1" i="0">
                <a:solidFill>
                  <a:schemeClr val="accent3"/>
                </a:solidFill>
                <a:highlight>
                  <a:srgbClr val="001970"/>
                </a:highlight>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3pPr>
            <a:lvl4pPr marL="1828800" lvl="3"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5pPr>
            <a:lvl6pPr marL="2743200" lvl="5"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6pPr>
            <a:lvl7pPr marL="3200400" lvl="6"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7pPr>
            <a:lvl8pPr marL="3657600" lvl="7"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8pPr>
            <a:lvl9pPr marL="4114800" lvl="8"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9pPr>
          </a:lstStyle>
          <a:p>
            <a:endParaRPr/>
          </a:p>
        </p:txBody>
      </p:sp>
      <p:sp>
        <p:nvSpPr>
          <p:cNvPr id="24" name="Google Shape;24;p4"/>
          <p:cNvSpPr>
            <a:spLocks noGrp="1"/>
          </p:cNvSpPr>
          <p:nvPr>
            <p:ph type="pic" idx="3"/>
          </p:nvPr>
        </p:nvSpPr>
        <p:spPr>
          <a:xfrm>
            <a:off x="750266" y="743881"/>
            <a:ext cx="1937100" cy="3618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vy_Blue_Left">
  <p:cSld name="Heavy_Blue_Left">
    <p:spTree>
      <p:nvGrpSpPr>
        <p:cNvPr id="1" name="Shape 26"/>
        <p:cNvGrpSpPr/>
        <p:nvPr/>
      </p:nvGrpSpPr>
      <p:grpSpPr>
        <a:xfrm>
          <a:off x="0" y="0"/>
          <a:ext cx="0" cy="0"/>
          <a:chOff x="0" y="0"/>
          <a:chExt cx="0" cy="0"/>
        </a:xfrm>
      </p:grpSpPr>
      <p:sp>
        <p:nvSpPr>
          <p:cNvPr id="27" name="Google Shape;27;p5"/>
          <p:cNvSpPr/>
          <p:nvPr/>
        </p:nvSpPr>
        <p:spPr>
          <a:xfrm>
            <a:off x="0" y="0"/>
            <a:ext cx="2493900" cy="5143500"/>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8" name="Google Shape;28;p5"/>
          <p:cNvSpPr txBox="1">
            <a:spLocks noGrp="1"/>
          </p:cNvSpPr>
          <p:nvPr>
            <p:ph type="title"/>
          </p:nvPr>
        </p:nvSpPr>
        <p:spPr>
          <a:xfrm>
            <a:off x="3078000" y="372950"/>
            <a:ext cx="5522400" cy="837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 name="Google Shape;29;p5"/>
          <p:cNvSpPr txBox="1">
            <a:spLocks noGrp="1"/>
          </p:cNvSpPr>
          <p:nvPr>
            <p:ph type="body" idx="1"/>
          </p:nvPr>
        </p:nvSpPr>
        <p:spPr>
          <a:xfrm>
            <a:off x="3078100" y="1967652"/>
            <a:ext cx="5522400" cy="2802900"/>
          </a:xfrm>
          <a:prstGeom prst="rect">
            <a:avLst/>
          </a:prstGeom>
          <a:noFill/>
          <a:ln>
            <a:noFill/>
          </a:ln>
        </p:spPr>
        <p:txBody>
          <a:bodyPr spcFirstLastPara="1" wrap="square" lIns="68575" tIns="34275" rIns="68575" bIns="34275" anchor="t" anchorCtr="0">
            <a:noAutofit/>
          </a:bodyPr>
          <a:lstStyle>
            <a:lvl1pPr marL="457200" lvl="0"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pic>
        <p:nvPicPr>
          <p:cNvPr id="30" name="Google Shape;30;p5"/>
          <p:cNvPicPr preferRelativeResize="0"/>
          <p:nvPr/>
        </p:nvPicPr>
        <p:blipFill rotWithShape="1">
          <a:blip r:embed="rId2">
            <a:alphaModFix/>
          </a:blip>
          <a:srcRect/>
          <a:stretch/>
        </p:blipFill>
        <p:spPr>
          <a:xfrm>
            <a:off x="223222" y="4755241"/>
            <a:ext cx="1188408" cy="223339"/>
          </a:xfrm>
          <a:prstGeom prst="rect">
            <a:avLst/>
          </a:prstGeom>
          <a:noFill/>
          <a:ln>
            <a:noFill/>
          </a:ln>
        </p:spPr>
      </p:pic>
      <p:sp>
        <p:nvSpPr>
          <p:cNvPr id="31" name="Google Shape;31;p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5"/>
          <p:cNvSpPr txBox="1">
            <a:spLocks noGrp="1"/>
          </p:cNvSpPr>
          <p:nvPr>
            <p:ph type="body" idx="2"/>
          </p:nvPr>
        </p:nvSpPr>
        <p:spPr>
          <a:xfrm>
            <a:off x="3078100" y="1405665"/>
            <a:ext cx="3303900" cy="290700"/>
          </a:xfrm>
          <a:prstGeom prst="rect">
            <a:avLst/>
          </a:prstGeom>
          <a:noFill/>
          <a:ln>
            <a:noFill/>
          </a:ln>
        </p:spPr>
        <p:txBody>
          <a:bodyPr spcFirstLastPara="1" wrap="square" lIns="68575" tIns="34275" rIns="68575" bIns="34275" anchor="t" anchorCtr="0">
            <a:noAutofit/>
          </a:bodyPr>
          <a:lstStyle>
            <a:lvl1pPr marL="457200" lvl="0"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1pPr>
            <a:lvl2pPr marL="914400" lvl="1"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2pPr>
            <a:lvl3pPr marL="1371600" lvl="2"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3pPr>
            <a:lvl4pPr marL="1828800" lvl="3"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4pPr>
            <a:lvl5pPr marL="2286000" lvl="4"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5pPr>
            <a:lvl6pPr marL="2743200" lvl="5"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_Heavy_03">
  <p:cSld name="Text_Heavy_03">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0" y="1"/>
            <a:ext cx="9144000" cy="965700"/>
          </a:xfrm>
          <a:prstGeom prst="rect">
            <a:avLst/>
          </a:prstGeom>
          <a:solidFill>
            <a:schemeClr val="lt2"/>
          </a:solid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3000"/>
              <a:buNone/>
              <a:defRPr/>
            </a:lvl1pPr>
            <a:lvl2pPr lvl="1">
              <a:spcBef>
                <a:spcPts val="0"/>
              </a:spcBef>
              <a:spcAft>
                <a:spcPts val="0"/>
              </a:spcAft>
              <a:buSzPts val="3000"/>
              <a:buFont typeface="Roboto Slab Black"/>
              <a:buNone/>
              <a:defRPr sz="3000">
                <a:latin typeface="Roboto Slab Black"/>
                <a:ea typeface="Roboto Slab Black"/>
                <a:cs typeface="Roboto Slab Black"/>
                <a:sym typeface="Roboto Slab Black"/>
              </a:defRPr>
            </a:lvl2pPr>
            <a:lvl3pPr lvl="2">
              <a:spcBef>
                <a:spcPts val="0"/>
              </a:spcBef>
              <a:spcAft>
                <a:spcPts val="0"/>
              </a:spcAft>
              <a:buSzPts val="3000"/>
              <a:buFont typeface="Roboto Slab Black"/>
              <a:buNone/>
              <a:defRPr sz="3000">
                <a:latin typeface="Roboto Slab Black"/>
                <a:ea typeface="Roboto Slab Black"/>
                <a:cs typeface="Roboto Slab Black"/>
                <a:sym typeface="Roboto Slab Black"/>
              </a:defRPr>
            </a:lvl3pPr>
            <a:lvl4pPr lvl="3">
              <a:spcBef>
                <a:spcPts val="0"/>
              </a:spcBef>
              <a:spcAft>
                <a:spcPts val="0"/>
              </a:spcAft>
              <a:buSzPts val="3000"/>
              <a:buFont typeface="Roboto Slab Black"/>
              <a:buNone/>
              <a:defRPr sz="3000">
                <a:latin typeface="Roboto Slab Black"/>
                <a:ea typeface="Roboto Slab Black"/>
                <a:cs typeface="Roboto Slab Black"/>
                <a:sym typeface="Roboto Slab Black"/>
              </a:defRPr>
            </a:lvl4pPr>
            <a:lvl5pPr lvl="4">
              <a:spcBef>
                <a:spcPts val="0"/>
              </a:spcBef>
              <a:spcAft>
                <a:spcPts val="0"/>
              </a:spcAft>
              <a:buSzPts val="3000"/>
              <a:buFont typeface="Roboto Slab Black"/>
              <a:buNone/>
              <a:defRPr sz="3000">
                <a:latin typeface="Roboto Slab Black"/>
                <a:ea typeface="Roboto Slab Black"/>
                <a:cs typeface="Roboto Slab Black"/>
                <a:sym typeface="Roboto Slab Black"/>
              </a:defRPr>
            </a:lvl5pPr>
            <a:lvl6pPr lvl="5">
              <a:spcBef>
                <a:spcPts val="0"/>
              </a:spcBef>
              <a:spcAft>
                <a:spcPts val="0"/>
              </a:spcAft>
              <a:buSzPts val="3000"/>
              <a:buFont typeface="Roboto Slab Black"/>
              <a:buNone/>
              <a:defRPr sz="3000">
                <a:latin typeface="Roboto Slab Black"/>
                <a:ea typeface="Roboto Slab Black"/>
                <a:cs typeface="Roboto Slab Black"/>
                <a:sym typeface="Roboto Slab Black"/>
              </a:defRPr>
            </a:lvl6pPr>
            <a:lvl7pPr lvl="6">
              <a:spcBef>
                <a:spcPts val="0"/>
              </a:spcBef>
              <a:spcAft>
                <a:spcPts val="0"/>
              </a:spcAft>
              <a:buSzPts val="3000"/>
              <a:buFont typeface="Roboto Slab Black"/>
              <a:buNone/>
              <a:defRPr sz="3000">
                <a:latin typeface="Roboto Slab Black"/>
                <a:ea typeface="Roboto Slab Black"/>
                <a:cs typeface="Roboto Slab Black"/>
                <a:sym typeface="Roboto Slab Black"/>
              </a:defRPr>
            </a:lvl7pPr>
            <a:lvl8pPr lvl="7">
              <a:spcBef>
                <a:spcPts val="0"/>
              </a:spcBef>
              <a:spcAft>
                <a:spcPts val="0"/>
              </a:spcAft>
              <a:buSzPts val="3000"/>
              <a:buFont typeface="Roboto Slab Black"/>
              <a:buNone/>
              <a:defRPr sz="3000">
                <a:latin typeface="Roboto Slab Black"/>
                <a:ea typeface="Roboto Slab Black"/>
                <a:cs typeface="Roboto Slab Black"/>
                <a:sym typeface="Roboto Slab Black"/>
              </a:defRPr>
            </a:lvl8pPr>
            <a:lvl9pPr lvl="8">
              <a:spcBef>
                <a:spcPts val="0"/>
              </a:spcBef>
              <a:spcAft>
                <a:spcPts val="0"/>
              </a:spcAft>
              <a:buSzPts val="3000"/>
              <a:buFont typeface="Roboto Slab Black"/>
              <a:buNone/>
              <a:defRPr sz="3000">
                <a:latin typeface="Roboto Slab Black"/>
                <a:ea typeface="Roboto Slab Black"/>
                <a:cs typeface="Roboto Slab Black"/>
                <a:sym typeface="Roboto Slab Black"/>
              </a:defRPr>
            </a:lvl9pPr>
          </a:lstStyle>
          <a:p>
            <a:endParaRPr/>
          </a:p>
        </p:txBody>
      </p:sp>
      <p:sp>
        <p:nvSpPr>
          <p:cNvPr id="35" name="Google Shape;35;p6"/>
          <p:cNvSpPr txBox="1">
            <a:spLocks noGrp="1"/>
          </p:cNvSpPr>
          <p:nvPr>
            <p:ph type="body" idx="1"/>
          </p:nvPr>
        </p:nvSpPr>
        <p:spPr>
          <a:xfrm>
            <a:off x="819785" y="839633"/>
            <a:ext cx="2503200" cy="390300"/>
          </a:xfrm>
          <a:prstGeom prst="rect">
            <a:avLst/>
          </a:prstGeom>
          <a:solidFill>
            <a:srgbClr val="001970"/>
          </a:solidFill>
          <a:ln>
            <a:noFill/>
          </a:ln>
        </p:spPr>
        <p:txBody>
          <a:bodyPr spcFirstLastPara="1" wrap="square" lIns="68575" tIns="34275" rIns="68575" bIns="34275" anchor="ctr" anchorCtr="0">
            <a:noAutofit/>
          </a:bodyPr>
          <a:lstStyle>
            <a:lvl1pPr marL="457200" marR="0" lvl="0" indent="-228600">
              <a:lnSpc>
                <a:spcPct val="115000"/>
              </a:lnSpc>
              <a:spcBef>
                <a:spcPts val="0"/>
              </a:spcBef>
              <a:spcAft>
                <a:spcPts val="0"/>
              </a:spcAft>
              <a:buClr>
                <a:schemeClr val="accent3"/>
              </a:buClr>
              <a:buSzPts val="1400"/>
              <a:buFont typeface="Lato"/>
              <a:buNone/>
              <a:defRPr b="1">
                <a:solidFill>
                  <a:schemeClr val="accent3"/>
                </a:solidFill>
                <a:highlight>
                  <a:srgbClr val="001970"/>
                </a:highlight>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3pPr>
            <a:lvl4pPr marL="1828800" lvl="3"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5pPr>
            <a:lvl6pPr marL="2743200" lvl="5"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6pPr>
            <a:lvl7pPr marL="3200400" lvl="6"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7pPr>
            <a:lvl8pPr marL="3657600" lvl="7"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8pPr>
            <a:lvl9pPr marL="4114800" lvl="8"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9pPr>
          </a:lstStyle>
          <a:p>
            <a:endParaRPr/>
          </a:p>
        </p:txBody>
      </p:sp>
      <p:sp>
        <p:nvSpPr>
          <p:cNvPr id="36" name="Google Shape;36;p6"/>
          <p:cNvSpPr txBox="1">
            <a:spLocks noGrp="1"/>
          </p:cNvSpPr>
          <p:nvPr>
            <p:ph type="body" idx="2"/>
          </p:nvPr>
        </p:nvSpPr>
        <p:spPr>
          <a:xfrm>
            <a:off x="456530" y="1478348"/>
            <a:ext cx="8253900" cy="2993100"/>
          </a:xfrm>
          <a:prstGeom prst="rect">
            <a:avLst/>
          </a:prstGeom>
          <a:noFill/>
          <a:ln>
            <a:noFill/>
          </a:ln>
        </p:spPr>
        <p:txBody>
          <a:bodyPr spcFirstLastPara="1" wrap="square" lIns="68575" tIns="34275" rIns="68575" bIns="34275" anchor="t" anchorCtr="0">
            <a:noAutofit/>
          </a:bodyPr>
          <a:lstStyle>
            <a:lvl1pPr marL="457200" lvl="0" indent="-228600" algn="l">
              <a:lnSpc>
                <a:spcPct val="115000"/>
              </a:lnSpc>
              <a:spcBef>
                <a:spcPts val="9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37" name="Google Shape;37;p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vy_Standard_Grey_Bottom">
  <p:cSld name="Heavy_Standard_Grey_Bottom">
    <p:spTree>
      <p:nvGrpSpPr>
        <p:cNvPr id="1" name="Shape 38"/>
        <p:cNvGrpSpPr/>
        <p:nvPr/>
      </p:nvGrpSpPr>
      <p:grpSpPr>
        <a:xfrm>
          <a:off x="0" y="0"/>
          <a:ext cx="0" cy="0"/>
          <a:chOff x="0" y="0"/>
          <a:chExt cx="0" cy="0"/>
        </a:xfrm>
      </p:grpSpPr>
      <p:sp>
        <p:nvSpPr>
          <p:cNvPr id="39" name="Google Shape;39;p7"/>
          <p:cNvSpPr/>
          <p:nvPr/>
        </p:nvSpPr>
        <p:spPr>
          <a:xfrm>
            <a:off x="-1" y="2928025"/>
            <a:ext cx="9144000" cy="2215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0" name="Google Shape;40;p7"/>
          <p:cNvSpPr txBox="1">
            <a:spLocks noGrp="1"/>
          </p:cNvSpPr>
          <p:nvPr>
            <p:ph type="title"/>
          </p:nvPr>
        </p:nvSpPr>
        <p:spPr>
          <a:xfrm>
            <a:off x="366002" y="273844"/>
            <a:ext cx="8412000" cy="504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1" name="Google Shape;41;p7"/>
          <p:cNvSpPr txBox="1">
            <a:spLocks noGrp="1"/>
          </p:cNvSpPr>
          <p:nvPr>
            <p:ph type="body" idx="1"/>
          </p:nvPr>
        </p:nvSpPr>
        <p:spPr>
          <a:xfrm>
            <a:off x="366000" y="1423450"/>
            <a:ext cx="8412000" cy="3070500"/>
          </a:xfrm>
          <a:prstGeom prst="rect">
            <a:avLst/>
          </a:prstGeom>
          <a:noFill/>
          <a:ln>
            <a:noFill/>
          </a:ln>
        </p:spPr>
        <p:txBody>
          <a:bodyPr spcFirstLastPara="1" wrap="square" lIns="68575" tIns="34275" rIns="68575" bIns="34275" anchor="t" anchorCtr="0">
            <a:noAutofit/>
          </a:bodyPr>
          <a:lstStyle>
            <a:lvl1pPr marL="457200" marR="0" lvl="0" indent="-228600" algn="l">
              <a:lnSpc>
                <a:spcPct val="115000"/>
              </a:lnSpc>
              <a:spcBef>
                <a:spcPts val="9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42" name="Google Shape;42;p7"/>
          <p:cNvSpPr txBox="1">
            <a:spLocks noGrp="1"/>
          </p:cNvSpPr>
          <p:nvPr>
            <p:ph type="body" idx="2"/>
          </p:nvPr>
        </p:nvSpPr>
        <p:spPr>
          <a:xfrm>
            <a:off x="366002" y="886459"/>
            <a:ext cx="2568300" cy="260700"/>
          </a:xfrm>
          <a:prstGeom prst="rect">
            <a:avLst/>
          </a:prstGeom>
          <a:solidFill>
            <a:srgbClr val="001970"/>
          </a:solidFill>
          <a:ln>
            <a:noFill/>
          </a:ln>
        </p:spPr>
        <p:txBody>
          <a:bodyPr spcFirstLastPara="1" wrap="square" lIns="68575" tIns="34275" rIns="68575" bIns="34275" anchor="ctr" anchorCtr="0">
            <a:noAutofit/>
          </a:bodyPr>
          <a:lstStyle>
            <a:lvl1pPr marL="457200" lvl="0" indent="-317500">
              <a:lnSpc>
                <a:spcPct val="115000"/>
              </a:lnSpc>
              <a:spcBef>
                <a:spcPts val="0"/>
              </a:spcBef>
              <a:spcAft>
                <a:spcPts val="0"/>
              </a:spcAft>
              <a:buClr>
                <a:schemeClr val="accent3"/>
              </a:buClr>
              <a:buSzPts val="1400"/>
              <a:buFont typeface="Lato"/>
              <a:buChar char="●"/>
              <a:defRPr b="1" i="0">
                <a:solidFill>
                  <a:schemeClr val="accent3"/>
                </a:solidFill>
                <a:highlight>
                  <a:srgbClr val="001970"/>
                </a:highlight>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3pPr>
            <a:lvl4pPr marL="1828800" lvl="3"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5pPr>
            <a:lvl6pPr marL="2743200" lvl="5"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6pPr>
            <a:lvl7pPr marL="3200400" lvl="6"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7pPr>
            <a:lvl8pPr marL="3657600" lvl="7"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8pPr>
            <a:lvl9pPr marL="4114800" lvl="8" indent="-317500">
              <a:lnSpc>
                <a:spcPct val="115000"/>
              </a:lnSpc>
              <a:spcBef>
                <a:spcPts val="400"/>
              </a:spcBef>
              <a:spcAft>
                <a:spcPts val="0"/>
              </a:spcAft>
              <a:buClr>
                <a:schemeClr val="accent3"/>
              </a:buClr>
              <a:buSzPts val="1400"/>
              <a:buFont typeface="Lato"/>
              <a:buChar char="■"/>
              <a:defRPr b="1">
                <a:solidFill>
                  <a:schemeClr val="accent3"/>
                </a:solidFill>
                <a:highlight>
                  <a:srgbClr val="001970"/>
                </a:highlight>
                <a:latin typeface="Lato"/>
                <a:ea typeface="Lato"/>
                <a:cs typeface="Lato"/>
                <a:sym typeface="Lato"/>
              </a:defRPr>
            </a:lvl9pPr>
          </a:lstStyle>
          <a:p>
            <a:endParaRPr/>
          </a:p>
        </p:txBody>
      </p:sp>
      <p:sp>
        <p:nvSpPr>
          <p:cNvPr id="43" name="Google Shape;43;p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vy_Three_Column">
  <p:cSld name="Heavy_Three_Column">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366002" y="347545"/>
            <a:ext cx="8412000" cy="504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 name="Google Shape;46;p8"/>
          <p:cNvSpPr txBox="1">
            <a:spLocks noGrp="1"/>
          </p:cNvSpPr>
          <p:nvPr>
            <p:ph type="body" idx="1"/>
          </p:nvPr>
        </p:nvSpPr>
        <p:spPr>
          <a:xfrm>
            <a:off x="1104824" y="1923803"/>
            <a:ext cx="2029800" cy="2365500"/>
          </a:xfrm>
          <a:prstGeom prst="rect">
            <a:avLst/>
          </a:prstGeom>
          <a:noFill/>
          <a:ln>
            <a:noFill/>
          </a:ln>
        </p:spPr>
        <p:txBody>
          <a:bodyPr spcFirstLastPara="1" wrap="square" lIns="68575" tIns="34275" rIns="68575" bIns="34275" anchor="t" anchorCtr="0">
            <a:noAutofit/>
          </a:bodyPr>
          <a:lstStyle>
            <a:lvl1pPr marL="457200" marR="0" lvl="0" indent="-22860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47" name="Google Shape;47;p8"/>
          <p:cNvSpPr txBox="1">
            <a:spLocks noGrp="1"/>
          </p:cNvSpPr>
          <p:nvPr>
            <p:ph type="body" idx="2"/>
          </p:nvPr>
        </p:nvSpPr>
        <p:spPr>
          <a:xfrm>
            <a:off x="3557078" y="1923803"/>
            <a:ext cx="2029800" cy="2365500"/>
          </a:xfrm>
          <a:prstGeom prst="rect">
            <a:avLst/>
          </a:prstGeom>
          <a:noFill/>
          <a:ln>
            <a:noFill/>
          </a:ln>
        </p:spPr>
        <p:txBody>
          <a:bodyPr spcFirstLastPara="1" wrap="square" lIns="68575" tIns="34275" rIns="68575" bIns="34275" anchor="t" anchorCtr="0">
            <a:noAutofit/>
          </a:bodyPr>
          <a:lstStyle>
            <a:lvl1pPr marL="457200" marR="0" lvl="0" indent="-22860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cxnSp>
        <p:nvCxnSpPr>
          <p:cNvPr id="48" name="Google Shape;48;p8"/>
          <p:cNvCxnSpPr/>
          <p:nvPr/>
        </p:nvCxnSpPr>
        <p:spPr>
          <a:xfrm>
            <a:off x="1104824" y="1744574"/>
            <a:ext cx="2029800" cy="0"/>
          </a:xfrm>
          <a:prstGeom prst="straightConnector1">
            <a:avLst/>
          </a:prstGeom>
          <a:noFill/>
          <a:ln w="25400" cap="flat" cmpd="sng">
            <a:solidFill>
              <a:schemeClr val="accent3"/>
            </a:solidFill>
            <a:prstDash val="solid"/>
            <a:miter lim="800000"/>
            <a:headEnd type="none" w="sm" len="sm"/>
            <a:tailEnd type="none" w="sm" len="sm"/>
          </a:ln>
        </p:spPr>
      </p:cxnSp>
      <p:cxnSp>
        <p:nvCxnSpPr>
          <p:cNvPr id="49" name="Google Shape;49;p8"/>
          <p:cNvCxnSpPr/>
          <p:nvPr/>
        </p:nvCxnSpPr>
        <p:spPr>
          <a:xfrm>
            <a:off x="3557078" y="1743019"/>
            <a:ext cx="2029800" cy="0"/>
          </a:xfrm>
          <a:prstGeom prst="straightConnector1">
            <a:avLst/>
          </a:prstGeom>
          <a:noFill/>
          <a:ln w="25400" cap="flat" cmpd="sng">
            <a:solidFill>
              <a:schemeClr val="accent3"/>
            </a:solidFill>
            <a:prstDash val="solid"/>
            <a:miter lim="800000"/>
            <a:headEnd type="none" w="sm" len="sm"/>
            <a:tailEnd type="none" w="sm" len="sm"/>
          </a:ln>
        </p:spPr>
      </p:cxnSp>
      <p:cxnSp>
        <p:nvCxnSpPr>
          <p:cNvPr id="50" name="Google Shape;50;p8"/>
          <p:cNvCxnSpPr/>
          <p:nvPr/>
        </p:nvCxnSpPr>
        <p:spPr>
          <a:xfrm>
            <a:off x="6009333" y="1743019"/>
            <a:ext cx="2029800" cy="0"/>
          </a:xfrm>
          <a:prstGeom prst="straightConnector1">
            <a:avLst/>
          </a:prstGeom>
          <a:noFill/>
          <a:ln w="25400" cap="flat" cmpd="sng">
            <a:solidFill>
              <a:schemeClr val="accent3"/>
            </a:solidFill>
            <a:prstDash val="solid"/>
            <a:miter lim="800000"/>
            <a:headEnd type="none" w="sm" len="sm"/>
            <a:tailEnd type="none" w="sm" len="sm"/>
          </a:ln>
        </p:spPr>
      </p:cxnSp>
      <p:sp>
        <p:nvSpPr>
          <p:cNvPr id="51" name="Google Shape;51;p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8"/>
          <p:cNvSpPr txBox="1">
            <a:spLocks noGrp="1"/>
          </p:cNvSpPr>
          <p:nvPr>
            <p:ph type="body" idx="3"/>
          </p:nvPr>
        </p:nvSpPr>
        <p:spPr>
          <a:xfrm>
            <a:off x="1104824" y="1293670"/>
            <a:ext cx="2029800" cy="295500"/>
          </a:xfrm>
          <a:prstGeom prst="rect">
            <a:avLst/>
          </a:prstGeom>
          <a:noFill/>
          <a:ln>
            <a:noFill/>
          </a:ln>
        </p:spPr>
        <p:txBody>
          <a:bodyPr spcFirstLastPara="1" wrap="square" lIns="68575" tIns="34275" rIns="68575" bIns="34275" anchor="ctr" anchorCtr="0">
            <a:noAutofit/>
          </a:bodyPr>
          <a:lstStyle>
            <a:lvl1pPr marL="457200" marR="0" lvl="0" indent="-228600" rtl="0">
              <a:lnSpc>
                <a:spcPct val="115000"/>
              </a:lnSpc>
              <a:spcBef>
                <a:spcPts val="0"/>
              </a:spcBef>
              <a:spcAft>
                <a:spcPts val="0"/>
              </a:spcAft>
              <a:buClr>
                <a:schemeClr val="dk2"/>
              </a:buClr>
              <a:buSzPts val="1100"/>
              <a:buFont typeface="Lato"/>
              <a:buNone/>
              <a:defRPr sz="1100" b="1" i="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9pPr>
          </a:lstStyle>
          <a:p>
            <a:endParaRPr/>
          </a:p>
        </p:txBody>
      </p:sp>
      <p:sp>
        <p:nvSpPr>
          <p:cNvPr id="53" name="Google Shape;53;p8"/>
          <p:cNvSpPr txBox="1">
            <a:spLocks noGrp="1"/>
          </p:cNvSpPr>
          <p:nvPr>
            <p:ph type="body" idx="4"/>
          </p:nvPr>
        </p:nvSpPr>
        <p:spPr>
          <a:xfrm>
            <a:off x="3557078" y="1292115"/>
            <a:ext cx="2029800" cy="295500"/>
          </a:xfrm>
          <a:prstGeom prst="rect">
            <a:avLst/>
          </a:prstGeom>
          <a:noFill/>
          <a:ln>
            <a:noFill/>
          </a:ln>
        </p:spPr>
        <p:txBody>
          <a:bodyPr spcFirstLastPara="1" wrap="square" lIns="68575" tIns="34275" rIns="68575" bIns="34275" anchor="ctr" anchorCtr="0">
            <a:noAutofit/>
          </a:bodyPr>
          <a:lstStyle>
            <a:lvl1pPr marL="457200" marR="0" lvl="0" indent="-228600" rtl="0">
              <a:lnSpc>
                <a:spcPct val="115000"/>
              </a:lnSpc>
              <a:spcBef>
                <a:spcPts val="0"/>
              </a:spcBef>
              <a:spcAft>
                <a:spcPts val="0"/>
              </a:spcAft>
              <a:buClr>
                <a:schemeClr val="dk2"/>
              </a:buClr>
              <a:buSzPts val="1100"/>
              <a:buFont typeface="Lato"/>
              <a:buNone/>
              <a:defRPr sz="1100" b="1" i="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9pPr>
          </a:lstStyle>
          <a:p>
            <a:endParaRPr/>
          </a:p>
        </p:txBody>
      </p:sp>
      <p:sp>
        <p:nvSpPr>
          <p:cNvPr id="54" name="Google Shape;54;p8"/>
          <p:cNvSpPr txBox="1">
            <a:spLocks noGrp="1"/>
          </p:cNvSpPr>
          <p:nvPr>
            <p:ph type="body" idx="5"/>
          </p:nvPr>
        </p:nvSpPr>
        <p:spPr>
          <a:xfrm>
            <a:off x="6009333" y="1923803"/>
            <a:ext cx="2029800" cy="2365500"/>
          </a:xfrm>
          <a:prstGeom prst="rect">
            <a:avLst/>
          </a:prstGeom>
          <a:noFill/>
          <a:ln>
            <a:noFill/>
          </a:ln>
        </p:spPr>
        <p:txBody>
          <a:bodyPr spcFirstLastPara="1" wrap="square" lIns="68575" tIns="34275" rIns="68575" bIns="34275" anchor="t" anchorCtr="0">
            <a:noAutofit/>
          </a:bodyPr>
          <a:lstStyle>
            <a:lvl1pPr marL="457200" marR="0" lvl="0" indent="-228600"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55" name="Google Shape;55;p8"/>
          <p:cNvSpPr txBox="1">
            <a:spLocks noGrp="1"/>
          </p:cNvSpPr>
          <p:nvPr>
            <p:ph type="body" idx="6"/>
          </p:nvPr>
        </p:nvSpPr>
        <p:spPr>
          <a:xfrm>
            <a:off x="6009333" y="1292115"/>
            <a:ext cx="2029800" cy="295500"/>
          </a:xfrm>
          <a:prstGeom prst="rect">
            <a:avLst/>
          </a:prstGeom>
          <a:noFill/>
          <a:ln>
            <a:noFill/>
          </a:ln>
        </p:spPr>
        <p:txBody>
          <a:bodyPr spcFirstLastPara="1" wrap="square" lIns="68575" tIns="34275" rIns="68575" bIns="34275" anchor="ctr" anchorCtr="0">
            <a:noAutofit/>
          </a:bodyPr>
          <a:lstStyle>
            <a:lvl1pPr marL="457200" marR="0" lvl="0" indent="-228600" rtl="0">
              <a:lnSpc>
                <a:spcPct val="115000"/>
              </a:lnSpc>
              <a:spcBef>
                <a:spcPts val="0"/>
              </a:spcBef>
              <a:spcAft>
                <a:spcPts val="0"/>
              </a:spcAft>
              <a:buClr>
                <a:schemeClr val="dk2"/>
              </a:buClr>
              <a:buSzPts val="1100"/>
              <a:buFont typeface="Lato"/>
              <a:buNone/>
              <a:defRPr sz="1100" b="1" i="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b="1">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b="1">
                <a:solidFill>
                  <a:schemeClr val="dk2"/>
                </a:solidFill>
                <a:latin typeface="Lato"/>
                <a:ea typeface="Lato"/>
                <a:cs typeface="Lato"/>
                <a:sym typeface="La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vy_Tables">
  <p:cSld name="Heavy_Tables">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252663" y="273844"/>
            <a:ext cx="8626500" cy="5688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2"/>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0"/>
          <p:cNvSpPr txBox="1">
            <a:spLocks noGrp="1"/>
          </p:cNvSpPr>
          <p:nvPr>
            <p:ph type="body" idx="1"/>
          </p:nvPr>
        </p:nvSpPr>
        <p:spPr>
          <a:xfrm>
            <a:off x="252413" y="1088231"/>
            <a:ext cx="8627400" cy="3603900"/>
          </a:xfrm>
          <a:prstGeom prst="rect">
            <a:avLst/>
          </a:prstGeom>
          <a:noFill/>
          <a:ln>
            <a:noFill/>
          </a:ln>
        </p:spPr>
        <p:txBody>
          <a:bodyPr spcFirstLastPara="1" wrap="square" lIns="68575" tIns="34275" rIns="68575" bIns="34275" anchor="t" anchorCtr="0">
            <a:noAutofit/>
          </a:bodyPr>
          <a:lstStyle>
            <a:lvl1pPr marL="457200" lvl="0"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77" name="Google Shape;77;p1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_06">
  <p:cSld name="Cover_06">
    <p:spTree>
      <p:nvGrpSpPr>
        <p:cNvPr id="1" name="Shape 122"/>
        <p:cNvGrpSpPr/>
        <p:nvPr/>
      </p:nvGrpSpPr>
      <p:grpSpPr>
        <a:xfrm>
          <a:off x="0" y="0"/>
          <a:ext cx="0" cy="0"/>
          <a:chOff x="0" y="0"/>
          <a:chExt cx="0" cy="0"/>
        </a:xfrm>
      </p:grpSpPr>
      <p:sp>
        <p:nvSpPr>
          <p:cNvPr id="123" name="Google Shape;123;p17"/>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4" name="Google Shape;124;p17"/>
          <p:cNvSpPr/>
          <p:nvPr/>
        </p:nvSpPr>
        <p:spPr>
          <a:xfrm>
            <a:off x="0" y="661392"/>
            <a:ext cx="9144000" cy="2233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Open Sans"/>
              <a:ea typeface="Open Sans"/>
              <a:cs typeface="Open Sans"/>
              <a:sym typeface="Open Sans"/>
            </a:endParaRPr>
          </a:p>
        </p:txBody>
      </p:sp>
      <p:sp>
        <p:nvSpPr>
          <p:cNvPr id="125" name="Google Shape;125;p17"/>
          <p:cNvSpPr txBox="1"/>
          <p:nvPr/>
        </p:nvSpPr>
        <p:spPr>
          <a:xfrm>
            <a:off x="8636296" y="4775237"/>
            <a:ext cx="3975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800" i="0" u="none" strike="noStrike" cap="none">
                <a:solidFill>
                  <a:schemeClr val="accent3"/>
                </a:solidFill>
                <a:latin typeface="Lato"/>
                <a:ea typeface="Lato"/>
                <a:cs typeface="Lato"/>
                <a:sym typeface="Lato"/>
              </a:rPr>
              <a:t>‹#›</a:t>
            </a:fld>
            <a:endParaRPr sz="800" i="0" u="none" strike="noStrike" cap="none">
              <a:solidFill>
                <a:schemeClr val="accent3"/>
              </a:solidFill>
              <a:latin typeface="Lato"/>
              <a:ea typeface="Lato"/>
              <a:cs typeface="Lato"/>
              <a:sym typeface="Lato"/>
            </a:endParaRPr>
          </a:p>
        </p:txBody>
      </p:sp>
      <p:sp>
        <p:nvSpPr>
          <p:cNvPr id="126" name="Google Shape;126;p17"/>
          <p:cNvSpPr txBox="1">
            <a:spLocks noGrp="1"/>
          </p:cNvSpPr>
          <p:nvPr>
            <p:ph type="body" idx="1"/>
          </p:nvPr>
        </p:nvSpPr>
        <p:spPr>
          <a:xfrm>
            <a:off x="477486" y="1577428"/>
            <a:ext cx="8158800" cy="304500"/>
          </a:xfrm>
          <a:prstGeom prst="rect">
            <a:avLst/>
          </a:prstGeom>
          <a:noFill/>
          <a:ln>
            <a:noFill/>
          </a:ln>
        </p:spPr>
        <p:txBody>
          <a:bodyPr spcFirstLastPara="1" wrap="square" lIns="68575" tIns="34275" rIns="68575" bIns="34275" anchor="t" anchorCtr="0">
            <a:noAutofit/>
          </a:bodyPr>
          <a:lstStyle>
            <a:lvl1pPr marL="457200" lvl="0"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1pPr>
            <a:lvl2pPr marL="914400" lvl="1"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2pPr>
            <a:lvl3pPr marL="1371600" lvl="2"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3pPr>
            <a:lvl4pPr marL="1828800" lvl="3"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4pPr>
            <a:lvl5pPr marL="2286000" lvl="4"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5pPr>
            <a:lvl6pPr marL="2743200" lvl="5"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6pPr>
            <a:lvl7pPr marL="3200400" lvl="6"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7pPr>
            <a:lvl8pPr marL="3657600" lvl="7"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8pPr>
            <a:lvl9pPr marL="4114800" lvl="8"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9pPr>
          </a:lstStyle>
          <a:p>
            <a:endParaRPr/>
          </a:p>
        </p:txBody>
      </p:sp>
      <p:pic>
        <p:nvPicPr>
          <p:cNvPr id="127" name="Google Shape;127;p17"/>
          <p:cNvPicPr preferRelativeResize="0"/>
          <p:nvPr/>
        </p:nvPicPr>
        <p:blipFill rotWithShape="1">
          <a:blip r:embed="rId2">
            <a:alphaModFix/>
          </a:blip>
          <a:srcRect/>
          <a:stretch/>
        </p:blipFill>
        <p:spPr>
          <a:xfrm>
            <a:off x="477486" y="2188707"/>
            <a:ext cx="2234217" cy="411465"/>
          </a:xfrm>
          <a:prstGeom prst="rect">
            <a:avLst/>
          </a:prstGeom>
          <a:noFill/>
          <a:ln>
            <a:noFill/>
          </a:ln>
        </p:spPr>
      </p:pic>
      <p:sp>
        <p:nvSpPr>
          <p:cNvPr id="128" name="Google Shape;128;p17"/>
          <p:cNvSpPr txBox="1">
            <a:spLocks noGrp="1"/>
          </p:cNvSpPr>
          <p:nvPr>
            <p:ph type="body" idx="3"/>
          </p:nvPr>
        </p:nvSpPr>
        <p:spPr>
          <a:xfrm>
            <a:off x="476833" y="959854"/>
            <a:ext cx="8158800" cy="577200"/>
          </a:xfrm>
          <a:prstGeom prst="rect">
            <a:avLst/>
          </a:prstGeom>
          <a:noFill/>
          <a:ln>
            <a:noFill/>
          </a:ln>
        </p:spPr>
        <p:txBody>
          <a:bodyPr spcFirstLastPara="1" wrap="square" lIns="68575" tIns="34275" rIns="68575" bIns="34275" anchor="ctr" anchorCtr="0">
            <a:noAutofit/>
          </a:bodyPr>
          <a:lstStyle>
            <a:lvl1pPr marL="457200" lvl="0" indent="-419100" rtl="0">
              <a:lnSpc>
                <a:spcPct val="100000"/>
              </a:lnSpc>
              <a:spcBef>
                <a:spcPts val="0"/>
              </a:spcBef>
              <a:spcAft>
                <a:spcPts val="0"/>
              </a:spcAft>
              <a:buClr>
                <a:schemeClr val="dk2"/>
              </a:buClr>
              <a:buSzPts val="3000"/>
              <a:buFont typeface="Roboto Slab Black"/>
              <a:buChar char="●"/>
              <a:defRPr sz="3000" i="0">
                <a:solidFill>
                  <a:schemeClr val="dk2"/>
                </a:solidFill>
                <a:latin typeface="Roboto Slab Black"/>
                <a:ea typeface="Roboto Slab Black"/>
                <a:cs typeface="Roboto Slab Black"/>
                <a:sym typeface="Roboto Slab Black"/>
              </a:defRPr>
            </a:lvl1pPr>
            <a:lvl2pPr marL="914400" lvl="1" indent="-419100"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2pPr>
            <a:lvl3pPr marL="1371600" lvl="2" indent="-419100"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3pPr>
            <a:lvl4pPr marL="1828800" lvl="3" indent="-419100"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4pPr>
            <a:lvl5pPr marL="2286000" lvl="4" indent="-419100"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5pPr>
            <a:lvl6pPr marL="2743200" lvl="5" indent="-419100"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6pPr>
            <a:lvl7pPr marL="3200400" lvl="6" indent="-419100"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7pPr>
            <a:lvl8pPr marL="3657600" lvl="7" indent="-419100"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8pPr>
            <a:lvl9pPr marL="4114800" lvl="8" indent="-419100"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_08">
  <p:cSld name="Cover_08">
    <p:bg>
      <p:bgPr>
        <a:solidFill>
          <a:schemeClr val="lt1"/>
        </a:solidFill>
        <a:effectLst/>
      </p:bgPr>
    </p:bg>
    <p:spTree>
      <p:nvGrpSpPr>
        <p:cNvPr id="1" name="Shape 136"/>
        <p:cNvGrpSpPr/>
        <p:nvPr/>
      </p:nvGrpSpPr>
      <p:grpSpPr>
        <a:xfrm>
          <a:off x="0" y="0"/>
          <a:ext cx="0" cy="0"/>
          <a:chOff x="0" y="0"/>
          <a:chExt cx="0" cy="0"/>
        </a:xfrm>
      </p:grpSpPr>
      <p:sp>
        <p:nvSpPr>
          <p:cNvPr id="137" name="Google Shape;137;p19"/>
          <p:cNvSpPr/>
          <p:nvPr/>
        </p:nvSpPr>
        <p:spPr>
          <a:xfrm>
            <a:off x="0" y="0"/>
            <a:ext cx="9144000" cy="5143500"/>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 name="Google Shape;138;p19"/>
          <p:cNvSpPr/>
          <p:nvPr/>
        </p:nvSpPr>
        <p:spPr>
          <a:xfrm>
            <a:off x="632159" y="599549"/>
            <a:ext cx="3257700" cy="35490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9" name="Google Shape;139;p19"/>
          <p:cNvSpPr txBox="1">
            <a:spLocks noGrp="1"/>
          </p:cNvSpPr>
          <p:nvPr>
            <p:ph type="title"/>
          </p:nvPr>
        </p:nvSpPr>
        <p:spPr>
          <a:xfrm>
            <a:off x="4572427" y="1379926"/>
            <a:ext cx="40641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None/>
              <a:defRPr i="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0" name="Google Shape;140;p19"/>
          <p:cNvSpPr txBox="1">
            <a:spLocks noGrp="1"/>
          </p:cNvSpPr>
          <p:nvPr>
            <p:ph type="body" idx="1"/>
          </p:nvPr>
        </p:nvSpPr>
        <p:spPr>
          <a:xfrm>
            <a:off x="4572000" y="2491164"/>
            <a:ext cx="4064400" cy="484500"/>
          </a:xfrm>
          <a:prstGeom prst="rect">
            <a:avLst/>
          </a:prstGeom>
          <a:noFill/>
          <a:ln>
            <a:noFill/>
          </a:ln>
        </p:spPr>
        <p:txBody>
          <a:bodyPr spcFirstLastPara="1" wrap="square" lIns="68575" tIns="34275" rIns="68575" bIns="34275" anchor="t" anchorCtr="0">
            <a:noAutofit/>
          </a:bodyPr>
          <a:lstStyle>
            <a:lvl1pPr marL="457200" lvl="0"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pic>
        <p:nvPicPr>
          <p:cNvPr id="141" name="Google Shape;141;p19"/>
          <p:cNvPicPr preferRelativeResize="0"/>
          <p:nvPr/>
        </p:nvPicPr>
        <p:blipFill rotWithShape="1">
          <a:blip r:embed="rId2">
            <a:alphaModFix/>
          </a:blip>
          <a:srcRect/>
          <a:stretch/>
        </p:blipFill>
        <p:spPr>
          <a:xfrm>
            <a:off x="4594385" y="3528187"/>
            <a:ext cx="2189445" cy="411464"/>
          </a:xfrm>
          <a:prstGeom prst="rect">
            <a:avLst/>
          </a:prstGeom>
          <a:noFill/>
          <a:ln>
            <a:noFill/>
          </a:ln>
        </p:spPr>
      </p:pic>
      <p:sp>
        <p:nvSpPr>
          <p:cNvPr id="142" name="Google Shape;142;p1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9"/>
          <p:cNvSpPr>
            <a:spLocks noGrp="1"/>
          </p:cNvSpPr>
          <p:nvPr>
            <p:ph type="pic" idx="2"/>
          </p:nvPr>
        </p:nvSpPr>
        <p:spPr>
          <a:xfrm>
            <a:off x="837250" y="798957"/>
            <a:ext cx="3257700" cy="35457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8240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2"/>
              </a:buClr>
              <a:buSzPts val="3000"/>
              <a:buFont typeface="Roboto Slab Black"/>
              <a:buNone/>
              <a:defRPr sz="3000" i="0" u="none" strike="noStrike" cap="none">
                <a:solidFill>
                  <a:schemeClr val="dk2"/>
                </a:solidFill>
                <a:latin typeface="Roboto Slab Black"/>
                <a:ea typeface="Roboto Slab Black"/>
                <a:cs typeface="Roboto Slab Black"/>
                <a:sym typeface="Roboto Slab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7" name="Google Shape;7;p1"/>
          <p:cNvPicPr preferRelativeResize="0"/>
          <p:nvPr/>
        </p:nvPicPr>
        <p:blipFill rotWithShape="1">
          <a:blip r:embed="rId20">
            <a:alphaModFix/>
          </a:blip>
          <a:srcRect/>
          <a:stretch/>
        </p:blipFill>
        <p:spPr>
          <a:xfrm>
            <a:off x="211072" y="4755241"/>
            <a:ext cx="1212708" cy="223339"/>
          </a:xfrm>
          <a:prstGeom prst="rect">
            <a:avLst/>
          </a:prstGeom>
          <a:noFill/>
          <a:ln>
            <a:noFill/>
          </a:ln>
        </p:spPr>
      </p:pic>
      <p:sp>
        <p:nvSpPr>
          <p:cNvPr id="8" name="Google Shape;8;p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i="0" u="none" strike="noStrike" cap="none">
                <a:solidFill>
                  <a:schemeClr val="accent3"/>
                </a:solidFill>
                <a:latin typeface="Lato"/>
                <a:ea typeface="Lato"/>
                <a:cs typeface="Lato"/>
                <a:sym typeface="Lato"/>
              </a:defRPr>
            </a:lvl1pPr>
            <a:lvl2pPr marL="0" marR="0" lvl="1" indent="0" algn="r" rtl="0">
              <a:spcBef>
                <a:spcPts val="0"/>
              </a:spcBef>
              <a:buNone/>
              <a:defRPr sz="800" i="0" u="none" strike="noStrike" cap="none">
                <a:solidFill>
                  <a:schemeClr val="accent3"/>
                </a:solidFill>
                <a:latin typeface="Lato"/>
                <a:ea typeface="Lato"/>
                <a:cs typeface="Lato"/>
                <a:sym typeface="Lato"/>
              </a:defRPr>
            </a:lvl2pPr>
            <a:lvl3pPr marL="0" marR="0" lvl="2" indent="0" algn="r" rtl="0">
              <a:spcBef>
                <a:spcPts val="0"/>
              </a:spcBef>
              <a:buNone/>
              <a:defRPr sz="800" i="0" u="none" strike="noStrike" cap="none">
                <a:solidFill>
                  <a:schemeClr val="accent3"/>
                </a:solidFill>
                <a:latin typeface="Lato"/>
                <a:ea typeface="Lato"/>
                <a:cs typeface="Lato"/>
                <a:sym typeface="Lato"/>
              </a:defRPr>
            </a:lvl3pPr>
            <a:lvl4pPr marL="0" marR="0" lvl="3" indent="0" algn="r" rtl="0">
              <a:spcBef>
                <a:spcPts val="0"/>
              </a:spcBef>
              <a:buNone/>
              <a:defRPr sz="800" i="0" u="none" strike="noStrike" cap="none">
                <a:solidFill>
                  <a:schemeClr val="accent3"/>
                </a:solidFill>
                <a:latin typeface="Lato"/>
                <a:ea typeface="Lato"/>
                <a:cs typeface="Lato"/>
                <a:sym typeface="Lato"/>
              </a:defRPr>
            </a:lvl4pPr>
            <a:lvl5pPr marL="0" marR="0" lvl="4" indent="0" algn="r" rtl="0">
              <a:spcBef>
                <a:spcPts val="0"/>
              </a:spcBef>
              <a:buNone/>
              <a:defRPr sz="800" i="0" u="none" strike="noStrike" cap="none">
                <a:solidFill>
                  <a:schemeClr val="accent3"/>
                </a:solidFill>
                <a:latin typeface="Lato"/>
                <a:ea typeface="Lato"/>
                <a:cs typeface="Lato"/>
                <a:sym typeface="Lato"/>
              </a:defRPr>
            </a:lvl5pPr>
            <a:lvl6pPr marL="0" marR="0" lvl="5" indent="0" algn="r" rtl="0">
              <a:spcBef>
                <a:spcPts val="0"/>
              </a:spcBef>
              <a:buNone/>
              <a:defRPr sz="800" i="0" u="none" strike="noStrike" cap="none">
                <a:solidFill>
                  <a:schemeClr val="accent3"/>
                </a:solidFill>
                <a:latin typeface="Lato"/>
                <a:ea typeface="Lato"/>
                <a:cs typeface="Lato"/>
                <a:sym typeface="Lato"/>
              </a:defRPr>
            </a:lvl6pPr>
            <a:lvl7pPr marL="0" marR="0" lvl="6" indent="0" algn="r" rtl="0">
              <a:spcBef>
                <a:spcPts val="0"/>
              </a:spcBef>
              <a:buNone/>
              <a:defRPr sz="800" i="0" u="none" strike="noStrike" cap="none">
                <a:solidFill>
                  <a:schemeClr val="accent3"/>
                </a:solidFill>
                <a:latin typeface="Lato"/>
                <a:ea typeface="Lato"/>
                <a:cs typeface="Lato"/>
                <a:sym typeface="Lato"/>
              </a:defRPr>
            </a:lvl7pPr>
            <a:lvl8pPr marL="0" marR="0" lvl="7" indent="0" algn="r" rtl="0">
              <a:spcBef>
                <a:spcPts val="0"/>
              </a:spcBef>
              <a:buNone/>
              <a:defRPr sz="800" i="0" u="none" strike="noStrike" cap="none">
                <a:solidFill>
                  <a:schemeClr val="accent3"/>
                </a:solidFill>
                <a:latin typeface="Lato"/>
                <a:ea typeface="Lato"/>
                <a:cs typeface="Lato"/>
                <a:sym typeface="Lato"/>
              </a:defRPr>
            </a:lvl8pPr>
            <a:lvl9pPr marL="0" marR="0" lvl="8" indent="0" algn="r" rtl="0">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628650" y="1369225"/>
            <a:ext cx="7886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63" r:id="rId8"/>
    <p:sldLayoutId id="2147483665" r:id="rId9"/>
    <p:sldLayoutId id="2147483667" r:id="rId10"/>
    <p:sldLayoutId id="2147483677" r:id="rId11"/>
    <p:sldLayoutId id="2147483680" r:id="rId12"/>
    <p:sldLayoutId id="2147483684" r:id="rId13"/>
    <p:sldLayoutId id="2147483687" r:id="rId14"/>
    <p:sldLayoutId id="2147483689" r:id="rId15"/>
    <p:sldLayoutId id="2147483695" r:id="rId16"/>
    <p:sldLayoutId id="2147483704" r:id="rId17"/>
    <p:sldLayoutId id="214748370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docs.google.com/document/d/10Yge44nuEJqxEhHpRlzlKWlNd2fHN4a_/edit" TargetMode="External"/><Relationship Id="rId7" Type="http://schemas.openxmlformats.org/officeDocument/2006/relationships/hyperlink" Target="https://docs.google.com/document/d/1k5waIebn1pkCKaAATtCRogL_vK4i8kD1/edit?usp=sharing&amp;ouid=114628295243336428516&amp;rtpof=true&amp;sd=true"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10.sv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1" name="Google Shape;581;p65">
            <a:extLst>
              <a:ext uri="{C183D7F6-B498-43B3-948B-1728B52AA6E4}">
                <adec:decorative xmlns:adec="http://schemas.microsoft.com/office/drawing/2017/decorative" val="1"/>
              </a:ext>
            </a:extLst>
          </p:cNvPr>
          <p:cNvSpPr/>
          <p:nvPr/>
        </p:nvSpPr>
        <p:spPr>
          <a:xfrm>
            <a:off x="0" y="661392"/>
            <a:ext cx="9144000" cy="2233219"/>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Open Sans"/>
              <a:ea typeface="Open Sans"/>
              <a:cs typeface="Open Sans"/>
              <a:sym typeface="Open Sans"/>
            </a:endParaRPr>
          </a:p>
        </p:txBody>
      </p:sp>
      <p:pic>
        <p:nvPicPr>
          <p:cNvPr id="580" name="Google Shape;580;p65" descr="Hazy and foggy view of a Colorado mountain range at sunset"/>
          <p:cNvPicPr preferRelativeResize="0">
            <a:picLocks noGrp="1"/>
          </p:cNvPicPr>
          <p:nvPr>
            <p:ph type="pic" idx="2"/>
          </p:nvPr>
        </p:nvPicPr>
        <p:blipFill rotWithShape="1">
          <a:blip r:embed="rId3">
            <a:alphaModFix/>
          </a:blip>
          <a:srcRect/>
          <a:stretch/>
        </p:blipFill>
        <p:spPr>
          <a:xfrm>
            <a:off x="0" y="0"/>
            <a:ext cx="9144000" cy="5143500"/>
          </a:xfrm>
          <a:prstGeom prst="rect">
            <a:avLst/>
          </a:prstGeom>
          <a:noFill/>
          <a:ln>
            <a:noFill/>
          </a:ln>
        </p:spPr>
      </p:pic>
      <p:sp>
        <p:nvSpPr>
          <p:cNvPr id="584" name="Google Shape;584;p65"/>
          <p:cNvSpPr txBox="1">
            <a:spLocks noGrp="1"/>
          </p:cNvSpPr>
          <p:nvPr>
            <p:ph type="title" idx="4294967295"/>
          </p:nvPr>
        </p:nvSpPr>
        <p:spPr>
          <a:xfrm>
            <a:off x="476250" y="960438"/>
            <a:ext cx="8159750" cy="576262"/>
          </a:xfrm>
          <a:prstGeom prst="rect">
            <a:avLst/>
          </a:prstGeom>
          <a:solidFill>
            <a:schemeClr val="bg1"/>
          </a:solid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3300"/>
              <a:buFont typeface="Roboto Slab Black"/>
              <a:buNone/>
              <a:tabLst/>
              <a:defRPr/>
            </a:pPr>
            <a:r>
              <a:rPr kumimoji="0" lang="en-US" sz="3200" b="0" i="0" u="none" strike="noStrike" kern="0" cap="none" spc="0" normalizeH="0" baseline="0" noProof="0" dirty="0">
                <a:ln>
                  <a:noFill/>
                </a:ln>
                <a:solidFill>
                  <a:schemeClr val="dk2"/>
                </a:solidFill>
                <a:effectLst/>
                <a:uLnTx/>
                <a:uFillTx/>
                <a:latin typeface="Roboto Slab Black"/>
                <a:ea typeface="Roboto Slab Black"/>
                <a:cs typeface="Roboto Slab Black"/>
                <a:sym typeface="Roboto Slab Black"/>
              </a:rPr>
              <a:t>Résumés 101</a:t>
            </a:r>
          </a:p>
        </p:txBody>
      </p:sp>
      <p:sp>
        <p:nvSpPr>
          <p:cNvPr id="583" name="Google Shape;583;p65"/>
          <p:cNvSpPr txBox="1">
            <a:spLocks noGrp="1"/>
          </p:cNvSpPr>
          <p:nvPr>
            <p:ph type="body" idx="1"/>
          </p:nvPr>
        </p:nvSpPr>
        <p:spPr>
          <a:xfrm>
            <a:off x="477486" y="1531720"/>
            <a:ext cx="8158810" cy="350108"/>
          </a:xfrm>
          <a:prstGeom prst="rect">
            <a:avLst/>
          </a:prstGeom>
          <a:solidFill>
            <a:schemeClr val="bg1"/>
          </a:solidFill>
          <a:ln>
            <a:noFill/>
          </a:ln>
        </p:spPr>
        <p:txBody>
          <a:bodyPr spcFirstLastPara="1" wrap="square" lIns="68575" tIns="34275" rIns="68575" bIns="34275" anchor="t" anchorCtr="0">
            <a:noAutofit/>
          </a:bodyPr>
          <a:lstStyle/>
          <a:p>
            <a:pPr marL="0" lvl="0" indent="0">
              <a:lnSpc>
                <a:spcPct val="100000"/>
              </a:lnSpc>
              <a:buSzPts val="1700"/>
              <a:buNone/>
            </a:pPr>
            <a:r>
              <a:rPr lang="en" sz="1800" dirty="0"/>
              <a:t>An Introductory Workshop For Résumé Building Basics</a:t>
            </a:r>
            <a:endParaRPr lang="en-US" dirty="0"/>
          </a:p>
        </p:txBody>
      </p:sp>
      <p:pic>
        <p:nvPicPr>
          <p:cNvPr id="582" name="Google Shape;582;p65" descr="Logo - Colorado Department of Labor &amp; Employment"/>
          <p:cNvPicPr preferRelativeResize="0"/>
          <p:nvPr/>
        </p:nvPicPr>
        <p:blipFill rotWithShape="1">
          <a:blip r:embed="rId4">
            <a:alphaModFix/>
          </a:blip>
          <a:srcRect/>
          <a:stretch/>
        </p:blipFill>
        <p:spPr>
          <a:xfrm>
            <a:off x="477486" y="2188707"/>
            <a:ext cx="2234216" cy="411465"/>
          </a:xfrm>
          <a:prstGeom prst="rect">
            <a:avLst/>
          </a:prstGeom>
          <a:solidFill>
            <a:schemeClr val="bg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15" name="Title 14">
            <a:extLst>
              <a:ext uri="{FF2B5EF4-FFF2-40B4-BE49-F238E27FC236}">
                <a16:creationId xmlns:a16="http://schemas.microsoft.com/office/drawing/2014/main" id="{B3710874-4EA6-BA9C-F2EC-E69470F9E54C}"/>
              </a:ext>
            </a:extLst>
          </p:cNvPr>
          <p:cNvSpPr>
            <a:spLocks noGrp="1"/>
          </p:cNvSpPr>
          <p:nvPr>
            <p:ph type="title"/>
          </p:nvPr>
        </p:nvSpPr>
        <p:spPr>
          <a:xfrm>
            <a:off x="1027456" y="-169236"/>
            <a:ext cx="8412000" cy="417624"/>
          </a:xfrm>
        </p:spPr>
        <p:txBody>
          <a:bodyPr spcFirstLastPara="1" wrap="square" lIns="68575" tIns="34275" rIns="68575" bIns="34275" anchor="b" anchorCtr="0">
            <a:noAutofit/>
          </a:bodyPr>
          <a:lstStyle/>
          <a:p>
            <a:r>
              <a:rPr lang="en-US" sz="1400" dirty="0">
                <a:solidFill>
                  <a:schemeClr val="bg1"/>
                </a:solidFill>
              </a:rPr>
              <a:t>Examples of Chronological and Combination Résumés</a:t>
            </a:r>
            <a:br>
              <a:rPr lang="en-US" sz="1400" dirty="0">
                <a:solidFill>
                  <a:schemeClr val="bg1"/>
                </a:solidFill>
              </a:rPr>
            </a:br>
            <a:endParaRPr lang="en-US" sz="1400" dirty="0">
              <a:solidFill>
                <a:schemeClr val="bg1"/>
              </a:solidFill>
            </a:endParaRPr>
          </a:p>
        </p:txBody>
      </p:sp>
      <p:sp>
        <p:nvSpPr>
          <p:cNvPr id="13" name="TextBox 12">
            <a:extLst>
              <a:ext uri="{FF2B5EF4-FFF2-40B4-BE49-F238E27FC236}">
                <a16:creationId xmlns:a16="http://schemas.microsoft.com/office/drawing/2014/main" id="{DF898079-AB88-420E-951C-DA2B12254238}"/>
              </a:ext>
            </a:extLst>
          </p:cNvPr>
          <p:cNvSpPr txBox="1"/>
          <p:nvPr/>
        </p:nvSpPr>
        <p:spPr>
          <a:xfrm>
            <a:off x="3718371" y="496776"/>
            <a:ext cx="1515085"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FFDD00"/>
              </a:buClr>
              <a:buSzPts val="1700"/>
              <a:buFont typeface="Lato"/>
              <a:buNone/>
              <a:tabLst/>
              <a:defRPr/>
            </a:pPr>
            <a:r>
              <a:rPr kumimoji="0" lang="en-US" sz="1600" b="1" i="0" u="none" strike="noStrike" kern="0" cap="none" spc="0" normalizeH="0" baseline="0" noProof="0" dirty="0">
                <a:ln>
                  <a:noFill/>
                </a:ln>
                <a:solidFill>
                  <a:srgbClr val="FFDD00"/>
                </a:solidFill>
                <a:effectLst/>
                <a:uLnTx/>
                <a:uFillTx/>
                <a:latin typeface="Lato"/>
                <a:ea typeface="Lato"/>
                <a:cs typeface="Lato"/>
                <a:sym typeface="Lato"/>
                <a:hlinkClick r:id="rId3">
                  <a:extLst>
                    <a:ext uri="{A12FA001-AC4F-418D-AE19-62706E023703}">
                      <ahyp:hlinkClr xmlns:ahyp="http://schemas.microsoft.com/office/drawing/2018/hyperlinkcolor" val="tx"/>
                    </a:ext>
                  </a:extLst>
                </a:hlinkClick>
              </a:rPr>
              <a:t>Chronological: Timeline</a:t>
            </a:r>
            <a:endParaRPr kumimoji="0" lang="en-US" sz="1600" b="1" i="0" u="none" strike="noStrike" kern="0" cap="none" spc="0" normalizeH="0" baseline="0" noProof="0" dirty="0">
              <a:ln>
                <a:noFill/>
              </a:ln>
              <a:solidFill>
                <a:srgbClr val="FFDD00"/>
              </a:solidFill>
              <a:effectLst/>
              <a:uLnTx/>
              <a:uFillTx/>
              <a:latin typeface="Lato"/>
              <a:ea typeface="Lato"/>
              <a:cs typeface="Lato"/>
              <a:sym typeface="Lato"/>
            </a:endParaRPr>
          </a:p>
        </p:txBody>
      </p:sp>
      <p:pic>
        <p:nvPicPr>
          <p:cNvPr id="5" name="Picture Placeholder 4">
            <a:extLst>
              <a:ext uri="{FF2B5EF4-FFF2-40B4-BE49-F238E27FC236}">
                <a16:creationId xmlns:a16="http://schemas.microsoft.com/office/drawing/2014/main" id="{7544D072-3B6E-36C4-7D09-C55A5C478C9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96374" y="1019996"/>
            <a:ext cx="1094554" cy="1094554"/>
          </a:xfrm>
          <a:prstGeom prst="rect">
            <a:avLst/>
          </a:prstGeom>
        </p:spPr>
      </p:pic>
      <p:pic>
        <p:nvPicPr>
          <p:cNvPr id="4" name="Picture 3" descr="Screenshot of a Chronological Resume">
            <a:extLst>
              <a:ext uri="{FF2B5EF4-FFF2-40B4-BE49-F238E27FC236}">
                <a16:creationId xmlns:a16="http://schemas.microsoft.com/office/drawing/2014/main" id="{A2829FB7-7226-A460-51BE-228AAD7E67E0}"/>
              </a:ext>
            </a:extLst>
          </p:cNvPr>
          <p:cNvPicPr>
            <a:picLocks noChangeAspect="1"/>
          </p:cNvPicPr>
          <p:nvPr/>
        </p:nvPicPr>
        <p:blipFill>
          <a:blip r:embed="rId6"/>
          <a:stretch>
            <a:fillRect/>
          </a:stretch>
        </p:blipFill>
        <p:spPr>
          <a:xfrm>
            <a:off x="110205" y="85775"/>
            <a:ext cx="3586730" cy="4971950"/>
          </a:xfrm>
          <a:prstGeom prst="rect">
            <a:avLst/>
          </a:prstGeom>
          <a:ln w="38100">
            <a:solidFill>
              <a:srgbClr val="FFDD00"/>
            </a:solidFill>
          </a:ln>
        </p:spPr>
      </p:pic>
      <p:sp>
        <p:nvSpPr>
          <p:cNvPr id="14" name="TextBox 13">
            <a:extLst>
              <a:ext uri="{FF2B5EF4-FFF2-40B4-BE49-F238E27FC236}">
                <a16:creationId xmlns:a16="http://schemas.microsoft.com/office/drawing/2014/main" id="{76A0A682-6D8C-E74C-492E-EE0DA936E874}"/>
              </a:ext>
            </a:extLst>
          </p:cNvPr>
          <p:cNvSpPr txBox="1"/>
          <p:nvPr/>
        </p:nvSpPr>
        <p:spPr>
          <a:xfrm>
            <a:off x="3727588" y="4123504"/>
            <a:ext cx="1505868"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FFDD00"/>
              </a:buClr>
              <a:buSzPts val="1700"/>
              <a:buFont typeface="Lato"/>
              <a:buNone/>
              <a:tabLst/>
              <a:defRPr/>
            </a:pPr>
            <a:r>
              <a:rPr kumimoji="0" lang="en-US" sz="1600" b="1" i="0" u="none" strike="noStrike" kern="0" cap="none" spc="0" normalizeH="0" baseline="0" noProof="0" dirty="0">
                <a:ln>
                  <a:noFill/>
                </a:ln>
                <a:solidFill>
                  <a:srgbClr val="FFDD00"/>
                </a:solidFill>
                <a:effectLst/>
                <a:uLnTx/>
                <a:uFillTx/>
                <a:latin typeface="Lato"/>
                <a:ea typeface="Lato"/>
                <a:cs typeface="Lato"/>
                <a:sym typeface="Lato"/>
                <a:hlinkClick r:id="rId7">
                  <a:extLst>
                    <a:ext uri="{A12FA001-AC4F-418D-AE19-62706E023703}">
                      <ahyp:hlinkClr xmlns:ahyp="http://schemas.microsoft.com/office/drawing/2018/hyperlinkcolor" val="tx"/>
                    </a:ext>
                  </a:extLst>
                </a:hlinkClick>
              </a:rPr>
              <a:t>Combination: Skills-based</a:t>
            </a:r>
            <a:endParaRPr kumimoji="0" lang="en-US" sz="1600" b="1" i="0" u="none" strike="noStrike" kern="0" cap="none" spc="0" normalizeH="0" baseline="0" noProof="0" dirty="0">
              <a:ln>
                <a:noFill/>
              </a:ln>
              <a:solidFill>
                <a:srgbClr val="FFDD00"/>
              </a:solidFill>
              <a:effectLst/>
              <a:uLnTx/>
              <a:uFillTx/>
              <a:latin typeface="Lato"/>
              <a:ea typeface="Lato"/>
              <a:cs typeface="Lato"/>
              <a:sym typeface="Lato"/>
            </a:endParaRPr>
          </a:p>
        </p:txBody>
      </p:sp>
      <p:pic>
        <p:nvPicPr>
          <p:cNvPr id="6" name="Google Shape;1283;p122">
            <a:extLst>
              <a:ext uri="{FF2B5EF4-FFF2-40B4-BE49-F238E27FC236}">
                <a16:creationId xmlns:a16="http://schemas.microsoft.com/office/drawing/2014/main" id="{5980C703-F636-C365-AC03-AA30A488D120}"/>
              </a:ext>
              <a:ext uri="{C183D7F6-B498-43B3-948B-1728B52AA6E4}">
                <adec:decorative xmlns:adec="http://schemas.microsoft.com/office/drawing/2017/decorative" val="1"/>
              </a:ext>
            </a:extLst>
          </p:cNvPr>
          <p:cNvPicPr preferRelativeResize="0">
            <a:picLocks/>
          </p:cNvPicPr>
          <p:nvPr/>
        </p:nvPicPr>
        <p:blipFill rotWithShape="1">
          <a:blip r:embed="rId8">
            <a:alphaModFix/>
          </a:blip>
          <a:srcRect/>
          <a:stretch/>
        </p:blipFill>
        <p:spPr>
          <a:xfrm>
            <a:off x="3896374" y="3028950"/>
            <a:ext cx="1089782" cy="1094554"/>
          </a:xfrm>
          <a:prstGeom prst="rect">
            <a:avLst/>
          </a:prstGeom>
          <a:noFill/>
          <a:ln>
            <a:noFill/>
          </a:ln>
        </p:spPr>
      </p:pic>
      <p:pic>
        <p:nvPicPr>
          <p:cNvPr id="2" name="Picture 1" descr="Screenshot of a Combination Skills-Based Resume">
            <a:extLst>
              <a:ext uri="{FF2B5EF4-FFF2-40B4-BE49-F238E27FC236}">
                <a16:creationId xmlns:a16="http://schemas.microsoft.com/office/drawing/2014/main" id="{D021CF79-EAEF-03E1-80E9-F2FD3150E50C}"/>
              </a:ext>
            </a:extLst>
          </p:cNvPr>
          <p:cNvPicPr>
            <a:picLocks noChangeAspect="1"/>
          </p:cNvPicPr>
          <p:nvPr/>
        </p:nvPicPr>
        <p:blipFill>
          <a:blip r:embed="rId9"/>
          <a:srcRect r="5624"/>
          <a:stretch>
            <a:fillRect/>
          </a:stretch>
        </p:blipFill>
        <p:spPr>
          <a:xfrm>
            <a:off x="5222138" y="85774"/>
            <a:ext cx="3843427" cy="4971949"/>
          </a:xfrm>
          <a:prstGeom prst="rect">
            <a:avLst/>
          </a:prstGeom>
          <a:ln w="38100">
            <a:solidFill>
              <a:srgbClr val="FFDD00"/>
            </a:solidFill>
          </a:ln>
        </p:spPr>
      </p:pic>
      <p:pic>
        <p:nvPicPr>
          <p:cNvPr id="8" name="Graphic 7">
            <a:extLst>
              <a:ext uri="{FF2B5EF4-FFF2-40B4-BE49-F238E27FC236}">
                <a16:creationId xmlns:a16="http://schemas.microsoft.com/office/drawing/2014/main" id="{E5945BE3-2486-6D07-4FCF-5AE6177AAE49}"/>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flipH="1">
            <a:off x="3984065" y="2114548"/>
            <a:ext cx="914400" cy="914400"/>
          </a:xfrm>
          <a:prstGeom prst="rect">
            <a:avLst/>
          </a:prstGeom>
        </p:spPr>
      </p:pic>
      <p:sp>
        <p:nvSpPr>
          <p:cNvPr id="766" name="Google Shape;766;p8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98" descr="A valley with mountains in the background&#10;">
            <a:extLst>
              <a:ext uri="{C183D7F6-B498-43B3-948B-1728B52AA6E4}">
                <adec:decorative xmlns:adec="http://schemas.microsoft.com/office/drawing/2017/decorative" val="0"/>
              </a:ext>
            </a:extLst>
          </p:cNvPr>
          <p:cNvPicPr preferRelativeResize="0">
            <a:picLocks noGrp="1"/>
          </p:cNvPicPr>
          <p:nvPr>
            <p:ph type="pic" idx="2"/>
          </p:nvPr>
        </p:nvPicPr>
        <p:blipFill rotWithShape="1">
          <a:blip r:embed="rId3">
            <a:alphaModFix/>
          </a:blip>
          <a:srcRect/>
          <a:stretch/>
        </p:blipFill>
        <p:spPr>
          <a:xfrm>
            <a:off x="2675335" y="0"/>
            <a:ext cx="6468665" cy="5143500"/>
          </a:xfrm>
          <a:prstGeom prst="rect">
            <a:avLst/>
          </a:prstGeom>
          <a:noFill/>
          <a:ln>
            <a:noFill/>
          </a:ln>
        </p:spPr>
      </p:pic>
      <p:sp>
        <p:nvSpPr>
          <p:cNvPr id="903" name="Google Shape;903;p98">
            <a:extLst>
              <a:ext uri="{C183D7F6-B498-43B3-948B-1728B52AA6E4}">
                <adec:decorative xmlns:adec="http://schemas.microsoft.com/office/drawing/2017/decorative" val="1"/>
              </a:ext>
            </a:extLst>
          </p:cNvPr>
          <p:cNvSpPr/>
          <p:nvPr/>
        </p:nvSpPr>
        <p:spPr>
          <a:xfrm>
            <a:off x="2675400" y="0"/>
            <a:ext cx="6468600" cy="5143500"/>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908" name="Google Shape;908;p98"/>
          <p:cNvSpPr txBox="1">
            <a:spLocks noGrp="1"/>
          </p:cNvSpPr>
          <p:nvPr>
            <p:ph type="title"/>
          </p:nvPr>
        </p:nvSpPr>
        <p:spPr>
          <a:xfrm>
            <a:off x="5219168" y="1928296"/>
            <a:ext cx="31242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US" sz="3200"/>
              <a:t>Identification/ Heading</a:t>
            </a:r>
            <a:endParaRPr sz="3200"/>
          </a:p>
        </p:txBody>
      </p:sp>
      <p:grpSp>
        <p:nvGrpSpPr>
          <p:cNvPr id="904" name="Google Shape;904;p98">
            <a:extLst>
              <a:ext uri="{C183D7F6-B498-43B3-948B-1728B52AA6E4}">
                <adec:decorative xmlns:adec="http://schemas.microsoft.com/office/drawing/2017/decorative" val="1"/>
              </a:ext>
            </a:extLst>
          </p:cNvPr>
          <p:cNvGrpSpPr/>
          <p:nvPr/>
        </p:nvGrpSpPr>
        <p:grpSpPr>
          <a:xfrm>
            <a:off x="604434" y="575375"/>
            <a:ext cx="7997125" cy="4079928"/>
            <a:chOff x="805912" y="767167"/>
            <a:chExt cx="10662834" cy="5439904"/>
          </a:xfrm>
        </p:grpSpPr>
        <p:sp>
          <p:nvSpPr>
            <p:cNvPr id="905" name="Google Shape;905;p98"/>
            <p:cNvSpPr/>
            <p:nvPr/>
          </p:nvSpPr>
          <p:spPr>
            <a:xfrm>
              <a:off x="3254644" y="1992150"/>
              <a:ext cx="8214102" cy="2517857"/>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6" name="Google Shape;906;p98"/>
            <p:cNvSpPr/>
            <p:nvPr/>
          </p:nvSpPr>
          <p:spPr>
            <a:xfrm>
              <a:off x="805912" y="767167"/>
              <a:ext cx="5641383" cy="5439904"/>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909" name="Google Shape;909;p98"/>
          <p:cNvSpPr txBox="1">
            <a:spLocks noGrp="1"/>
          </p:cNvSpPr>
          <p:nvPr>
            <p:ph type="body" idx="1"/>
          </p:nvPr>
        </p:nvSpPr>
        <p:spPr>
          <a:xfrm>
            <a:off x="5205925" y="3238925"/>
            <a:ext cx="1735200" cy="260700"/>
          </a:xfrm>
          <a:prstGeom prst="rect">
            <a:avLst/>
          </a:prstGeom>
          <a:solidFill>
            <a:schemeClr val="lt1"/>
          </a:solid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accent1"/>
              </a:buClr>
              <a:buSzPts val="1400"/>
              <a:buNone/>
            </a:pPr>
            <a:r>
              <a:rPr lang="en" sz="1600">
                <a:solidFill>
                  <a:srgbClr val="001970"/>
                </a:solidFill>
              </a:rPr>
              <a:t>What to Include</a:t>
            </a:r>
            <a:endParaRPr sz="1600">
              <a:solidFill>
                <a:srgbClr val="001970"/>
              </a:solidFill>
            </a:endParaRPr>
          </a:p>
        </p:txBody>
      </p:sp>
      <p:sp>
        <p:nvSpPr>
          <p:cNvPr id="911" name="Google Shape;911;p98"/>
          <p:cNvSpPr txBox="1">
            <a:spLocks noGrp="1"/>
          </p:cNvSpPr>
          <p:nvPr>
            <p:ph type="body" idx="3"/>
          </p:nvPr>
        </p:nvSpPr>
        <p:spPr>
          <a:xfrm>
            <a:off x="823085" y="1689413"/>
            <a:ext cx="1735074" cy="483721"/>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US" sz="1400" b="1">
                <a:solidFill>
                  <a:schemeClr val="dk1"/>
                </a:solidFill>
              </a:rPr>
              <a:t>Full Legal Name</a:t>
            </a:r>
            <a:r>
              <a:rPr lang="en-US" b="1">
                <a:solidFill>
                  <a:schemeClr val="dk1"/>
                </a:solidFill>
              </a:rPr>
              <a:t> </a:t>
            </a:r>
          </a:p>
        </p:txBody>
      </p:sp>
      <p:sp>
        <p:nvSpPr>
          <p:cNvPr id="912" name="Google Shape;912;p98"/>
          <p:cNvSpPr txBox="1">
            <a:spLocks noGrp="1"/>
          </p:cNvSpPr>
          <p:nvPr>
            <p:ph type="body" idx="5"/>
          </p:nvPr>
        </p:nvSpPr>
        <p:spPr>
          <a:xfrm>
            <a:off x="2795658" y="1702947"/>
            <a:ext cx="1735074" cy="461975"/>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US" sz="1400" b="1">
                <a:solidFill>
                  <a:schemeClr val="dk1"/>
                </a:solidFill>
              </a:rPr>
              <a:t>Phone Number</a:t>
            </a:r>
          </a:p>
        </p:txBody>
      </p:sp>
      <p:sp>
        <p:nvSpPr>
          <p:cNvPr id="910" name="Google Shape;910;p98"/>
          <p:cNvSpPr txBox="1">
            <a:spLocks noGrp="1"/>
          </p:cNvSpPr>
          <p:nvPr>
            <p:ph type="body" idx="4"/>
          </p:nvPr>
        </p:nvSpPr>
        <p:spPr>
          <a:xfrm>
            <a:off x="940233" y="3520753"/>
            <a:ext cx="1735074" cy="483721"/>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None/>
            </a:pPr>
            <a:r>
              <a:rPr lang="en-US" sz="1400" b="1">
                <a:solidFill>
                  <a:schemeClr val="dk1"/>
                </a:solidFill>
              </a:rPr>
              <a:t>Email Address</a:t>
            </a:r>
          </a:p>
        </p:txBody>
      </p:sp>
      <p:sp>
        <p:nvSpPr>
          <p:cNvPr id="913" name="Google Shape;913;p98"/>
          <p:cNvSpPr txBox="1">
            <a:spLocks noGrp="1"/>
          </p:cNvSpPr>
          <p:nvPr>
            <p:ph type="body" idx="6"/>
          </p:nvPr>
        </p:nvSpPr>
        <p:spPr>
          <a:xfrm>
            <a:off x="2820443" y="3440824"/>
            <a:ext cx="1788011" cy="1127301"/>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US" sz="1400" b="1">
                <a:solidFill>
                  <a:schemeClr val="dk1"/>
                </a:solidFill>
              </a:rPr>
              <a:t>LinkedIn Profile/ Personal Website/Portfolio </a:t>
            </a:r>
          </a:p>
        </p:txBody>
      </p:sp>
      <p:pic>
        <p:nvPicPr>
          <p:cNvPr id="2" name="Google Shape;1294;p122">
            <a:extLst>
              <a:ext uri="{FF2B5EF4-FFF2-40B4-BE49-F238E27FC236}">
                <a16:creationId xmlns:a16="http://schemas.microsoft.com/office/drawing/2014/main" id="{E71233B5-4C4B-C215-4AD4-058A08067E34}"/>
              </a:ext>
              <a:ext uri="{C183D7F6-B498-43B3-948B-1728B52AA6E4}">
                <adec:decorative xmlns:adec="http://schemas.microsoft.com/office/drawing/2017/decorative" val="1"/>
              </a:ext>
            </a:extLst>
          </p:cNvPr>
          <p:cNvPicPr preferRelativeResize="0"/>
          <p:nvPr/>
        </p:nvPicPr>
        <p:blipFill rotWithShape="1">
          <a:blip r:embed="rId4">
            <a:alphaModFix/>
            <a:duotone>
              <a:prstClr val="black"/>
              <a:srgbClr val="001970">
                <a:tint val="45000"/>
                <a:satMod val="400000"/>
              </a:srgbClr>
            </a:duotone>
          </a:blip>
          <a:srcRect/>
          <a:stretch/>
        </p:blipFill>
        <p:spPr>
          <a:xfrm>
            <a:off x="942967" y="1024799"/>
            <a:ext cx="669520" cy="575725"/>
          </a:xfrm>
          <a:prstGeom prst="rect">
            <a:avLst/>
          </a:prstGeom>
          <a:solidFill>
            <a:schemeClr val="bg1"/>
          </a:solidFill>
          <a:ln>
            <a:noFill/>
          </a:ln>
        </p:spPr>
      </p:pic>
      <p:pic>
        <p:nvPicPr>
          <p:cNvPr id="4" name="Google Shape;1305;p122">
            <a:extLst>
              <a:ext uri="{FF2B5EF4-FFF2-40B4-BE49-F238E27FC236}">
                <a16:creationId xmlns:a16="http://schemas.microsoft.com/office/drawing/2014/main" id="{4889365C-AB6D-4A6D-E9D9-B6E6715738A0}"/>
              </a:ext>
              <a:ext uri="{C183D7F6-B498-43B3-948B-1728B52AA6E4}">
                <adec:decorative xmlns:adec="http://schemas.microsoft.com/office/drawing/2017/decorative" val="1"/>
              </a:ext>
            </a:extLst>
          </p:cNvPr>
          <p:cNvPicPr preferRelativeResize="0"/>
          <p:nvPr/>
        </p:nvPicPr>
        <p:blipFill rotWithShape="1">
          <a:blip r:embed="rId5">
            <a:alphaModFix/>
            <a:duotone>
              <a:prstClr val="black"/>
              <a:srgbClr val="001970">
                <a:tint val="45000"/>
                <a:satMod val="400000"/>
              </a:srgbClr>
            </a:duotone>
          </a:blip>
          <a:srcRect/>
          <a:stretch/>
        </p:blipFill>
        <p:spPr>
          <a:xfrm>
            <a:off x="2820443" y="1084286"/>
            <a:ext cx="559890" cy="456752"/>
          </a:xfrm>
          <a:prstGeom prst="rect">
            <a:avLst/>
          </a:prstGeom>
          <a:noFill/>
          <a:ln>
            <a:noFill/>
          </a:ln>
        </p:spPr>
      </p:pic>
      <p:pic>
        <p:nvPicPr>
          <p:cNvPr id="5" name="Google Shape;1304;p122">
            <a:extLst>
              <a:ext uri="{FF2B5EF4-FFF2-40B4-BE49-F238E27FC236}">
                <a16:creationId xmlns:a16="http://schemas.microsoft.com/office/drawing/2014/main" id="{4AD3B5E3-3EE2-A535-7DED-7E6631B16D54}"/>
              </a:ext>
              <a:ext uri="{C183D7F6-B498-43B3-948B-1728B52AA6E4}">
                <adec:decorative xmlns:adec="http://schemas.microsoft.com/office/drawing/2017/decorative" val="1"/>
              </a:ext>
            </a:extLst>
          </p:cNvPr>
          <p:cNvPicPr preferRelativeResize="0"/>
          <p:nvPr/>
        </p:nvPicPr>
        <p:blipFill rotWithShape="1">
          <a:blip r:embed="rId6">
            <a:alphaModFix/>
            <a:duotone>
              <a:prstClr val="black"/>
              <a:srgbClr val="001970">
                <a:tint val="45000"/>
                <a:satMod val="400000"/>
              </a:srgbClr>
            </a:duotone>
          </a:blip>
          <a:srcRect/>
          <a:stretch/>
        </p:blipFill>
        <p:spPr>
          <a:xfrm>
            <a:off x="994108" y="2997064"/>
            <a:ext cx="567238" cy="483721"/>
          </a:xfrm>
          <a:prstGeom prst="rect">
            <a:avLst/>
          </a:prstGeom>
          <a:noFill/>
          <a:ln>
            <a:noFill/>
          </a:ln>
        </p:spPr>
      </p:pic>
      <p:pic>
        <p:nvPicPr>
          <p:cNvPr id="6" name="Google Shape;1290;p122">
            <a:extLst>
              <a:ext uri="{FF2B5EF4-FFF2-40B4-BE49-F238E27FC236}">
                <a16:creationId xmlns:a16="http://schemas.microsoft.com/office/drawing/2014/main" id="{38DCE11A-ACAA-6FE8-5ABB-78151F1B5220}"/>
              </a:ext>
              <a:ext uri="{C183D7F6-B498-43B3-948B-1728B52AA6E4}">
                <adec:decorative xmlns:adec="http://schemas.microsoft.com/office/drawing/2017/decorative" val="1"/>
              </a:ext>
            </a:extLst>
          </p:cNvPr>
          <p:cNvPicPr preferRelativeResize="0"/>
          <p:nvPr/>
        </p:nvPicPr>
        <p:blipFill rotWithShape="1">
          <a:blip r:embed="rId7">
            <a:alphaModFix/>
            <a:duotone>
              <a:prstClr val="black"/>
              <a:srgbClr val="001970">
                <a:tint val="45000"/>
                <a:satMod val="400000"/>
              </a:srgbClr>
            </a:duotone>
          </a:blip>
          <a:srcRect/>
          <a:stretch/>
        </p:blipFill>
        <p:spPr>
          <a:xfrm>
            <a:off x="2934482" y="3018811"/>
            <a:ext cx="520743" cy="461974"/>
          </a:xfrm>
          <a:prstGeom prst="rect">
            <a:avLst/>
          </a:prstGeom>
          <a:noFill/>
          <a:ln>
            <a:noFill/>
          </a:ln>
        </p:spPr>
      </p:pic>
      <p:sp>
        <p:nvSpPr>
          <p:cNvPr id="907" name="Google Shape;907;p98"/>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bg1"/>
                </a:solidFill>
              </a:rPr>
              <a:t>11</a:t>
            </a:fld>
            <a:endParaRPr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7"/>
          <p:cNvSpPr txBox="1">
            <a:spLocks noGrp="1"/>
          </p:cNvSpPr>
          <p:nvPr>
            <p:ph type="title"/>
          </p:nvPr>
        </p:nvSpPr>
        <p:spPr>
          <a:xfrm>
            <a:off x="4155896" y="94419"/>
            <a:ext cx="4896177"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US" sz="3200" dirty="0"/>
              <a:t>Professional Summary</a:t>
            </a:r>
            <a:endParaRPr sz="3200" dirty="0"/>
          </a:p>
        </p:txBody>
      </p:sp>
      <p:sp>
        <p:nvSpPr>
          <p:cNvPr id="600" name="Google Shape;600;p67"/>
          <p:cNvSpPr txBox="1">
            <a:spLocks noGrp="1"/>
          </p:cNvSpPr>
          <p:nvPr>
            <p:ph type="body" idx="1"/>
          </p:nvPr>
        </p:nvSpPr>
        <p:spPr>
          <a:xfrm>
            <a:off x="4155896" y="994172"/>
            <a:ext cx="4812073" cy="493801"/>
          </a:xfrm>
          <a:prstGeom prst="rect">
            <a:avLst/>
          </a:prstGeom>
          <a:noFill/>
          <a:ln>
            <a:noFill/>
          </a:ln>
        </p:spPr>
        <p:txBody>
          <a:bodyPr spcFirstLastPara="1" wrap="square" lIns="68575" tIns="34275" rIns="68575" bIns="34275" anchor="t" anchorCtr="0">
            <a:noAutofit/>
          </a:bodyPr>
          <a:lstStyle/>
          <a:p>
            <a:pPr marL="285750" indent="-285750">
              <a:lnSpc>
                <a:spcPct val="100000"/>
              </a:lnSpc>
              <a:buSzPts val="1700"/>
            </a:pPr>
            <a:r>
              <a:rPr lang="en-US" sz="1600" dirty="0"/>
              <a:t>4-5 line summary that outlines how many years of experience/minimum requirements you have.</a:t>
            </a:r>
          </a:p>
          <a:p>
            <a:pPr marL="0" indent="0">
              <a:lnSpc>
                <a:spcPct val="100000"/>
              </a:lnSpc>
              <a:buSzPts val="1700"/>
              <a:buNone/>
            </a:pPr>
            <a:endParaRPr lang="en-US" dirty="0"/>
          </a:p>
          <a:p>
            <a:pPr marL="285750" indent="-285750">
              <a:lnSpc>
                <a:spcPct val="100000"/>
              </a:lnSpc>
              <a:buSzPts val="1700"/>
            </a:pPr>
            <a:r>
              <a:rPr lang="en-US" sz="1600" dirty="0"/>
              <a:t>Your credentials that match the job posting, one career accomplishment, and end with a conclusion statement. </a:t>
            </a:r>
          </a:p>
          <a:p>
            <a:pPr marL="285750" indent="-285750">
              <a:lnSpc>
                <a:spcPct val="100000"/>
              </a:lnSpc>
              <a:buSzPts val="1700"/>
            </a:pPr>
            <a:endParaRPr lang="en-US" dirty="0"/>
          </a:p>
          <a:p>
            <a:pPr marL="285750" indent="-285750">
              <a:lnSpc>
                <a:spcPct val="100000"/>
              </a:lnSpc>
              <a:buSzPts val="1700"/>
            </a:pPr>
            <a:r>
              <a:rPr lang="en-US" sz="1600" dirty="0">
                <a:latin typeface="Century Gothic"/>
              </a:rPr>
              <a:t>Throughout the summary, add in other skills you think are important from the job posting.</a:t>
            </a:r>
          </a:p>
          <a:p>
            <a:pPr marL="0" lvl="0" indent="0" algn="l" rtl="0">
              <a:lnSpc>
                <a:spcPct val="100000"/>
              </a:lnSpc>
              <a:spcBef>
                <a:spcPts val="0"/>
              </a:spcBef>
              <a:spcAft>
                <a:spcPts val="0"/>
              </a:spcAft>
              <a:buClr>
                <a:schemeClr val="accent3"/>
              </a:buClr>
              <a:buSzPts val="1700"/>
              <a:buNone/>
            </a:pPr>
            <a:endParaRPr lang="en-US" dirty="0"/>
          </a:p>
        </p:txBody>
      </p:sp>
      <p:pic>
        <p:nvPicPr>
          <p:cNvPr id="602" name="Google Shape;602;p67" descr="A person wearing a hard hat">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837250" y="798957"/>
            <a:ext cx="3257700" cy="3545700"/>
          </a:xfrm>
          <a:prstGeom prst="rect">
            <a:avLst/>
          </a:prstGeom>
          <a:noFill/>
          <a:ln>
            <a:noFill/>
          </a:ln>
        </p:spPr>
      </p:pic>
      <p:sp>
        <p:nvSpPr>
          <p:cNvPr id="601" name="Google Shape;601;p67"/>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bg1"/>
                </a:solidFill>
              </a:rPr>
              <a:t>12</a:t>
            </a:fld>
            <a:endParaRPr sz="14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77"/>
          <p:cNvSpPr txBox="1">
            <a:spLocks noGrp="1"/>
          </p:cNvSpPr>
          <p:nvPr>
            <p:ph type="title"/>
          </p:nvPr>
        </p:nvSpPr>
        <p:spPr>
          <a:xfrm>
            <a:off x="3078000" y="372950"/>
            <a:ext cx="5522400" cy="837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300"/>
              <a:buFont typeface="Arial"/>
              <a:buNone/>
            </a:pPr>
            <a:r>
              <a:rPr lang="en-US" sz="3200"/>
              <a:t>Work History</a:t>
            </a:r>
            <a:endParaRPr sz="3200"/>
          </a:p>
        </p:txBody>
      </p:sp>
      <p:sp>
        <p:nvSpPr>
          <p:cNvPr id="692" name="Google Shape;692;p77"/>
          <p:cNvSpPr txBox="1">
            <a:spLocks noGrp="1"/>
          </p:cNvSpPr>
          <p:nvPr>
            <p:ph type="body" idx="2"/>
          </p:nvPr>
        </p:nvSpPr>
        <p:spPr>
          <a:xfrm>
            <a:off x="3078100" y="1684028"/>
            <a:ext cx="5935622" cy="299918"/>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US" sz="1600"/>
              <a:t>Most recent job to earliest job (going back only 10-15 years)</a:t>
            </a:r>
          </a:p>
        </p:txBody>
      </p:sp>
      <p:sp>
        <p:nvSpPr>
          <p:cNvPr id="691" name="Google Shape;691;p77"/>
          <p:cNvSpPr txBox="1">
            <a:spLocks noGrp="1"/>
          </p:cNvSpPr>
          <p:nvPr>
            <p:ph type="body" idx="1"/>
          </p:nvPr>
        </p:nvSpPr>
        <p:spPr>
          <a:xfrm>
            <a:off x="3078100" y="2199925"/>
            <a:ext cx="5522400" cy="2339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400" b="1">
                <a:solidFill>
                  <a:schemeClr val="dk1"/>
                </a:solidFill>
                <a:latin typeface="Lato"/>
                <a:ea typeface="Lato"/>
                <a:cs typeface="Lato"/>
                <a:sym typeface="Lato"/>
              </a:rPr>
              <a:t>Job title </a:t>
            </a:r>
            <a:r>
              <a:rPr lang="en-US" sz="1400">
                <a:solidFill>
                  <a:schemeClr val="dk1"/>
                </a:solidFill>
                <a:latin typeface="Lato"/>
                <a:ea typeface="Lato"/>
                <a:cs typeface="Lato"/>
                <a:sym typeface="Lato"/>
              </a:rPr>
              <a:t>		City, ST 	  00/0000 to 00/0000</a:t>
            </a:r>
            <a:endParaRPr lang="en-US" sz="1400">
              <a:solidFill>
                <a:schemeClr val="dk1"/>
              </a:solidFill>
              <a:latin typeface="Lato"/>
              <a:ea typeface="Lato"/>
              <a:cs typeface="Lato"/>
            </a:endParaRPr>
          </a:p>
          <a:p>
            <a:pPr marL="0" lvl="0" indent="0" algn="l" rtl="0">
              <a:lnSpc>
                <a:spcPct val="115000"/>
              </a:lnSpc>
              <a:spcBef>
                <a:spcPts val="1000"/>
              </a:spcBef>
              <a:spcAft>
                <a:spcPts val="0"/>
              </a:spcAft>
              <a:buClr>
                <a:schemeClr val="dk1"/>
              </a:buClr>
              <a:buSzPts val="1100"/>
              <a:buFont typeface="Arial"/>
              <a:buNone/>
            </a:pPr>
            <a:r>
              <a:rPr lang="en-US" sz="1400">
                <a:solidFill>
                  <a:schemeClr val="dk1"/>
                </a:solidFill>
                <a:latin typeface="Lato"/>
                <a:ea typeface="Lato"/>
                <a:cs typeface="Lato"/>
                <a:sym typeface="Lato"/>
              </a:rPr>
              <a:t>Company name</a:t>
            </a:r>
            <a:endParaRPr lang="en-US" sz="1400">
              <a:solidFill>
                <a:schemeClr val="dk1"/>
              </a:solidFill>
              <a:latin typeface="Lato"/>
              <a:ea typeface="Lato"/>
              <a:cs typeface="Lato"/>
            </a:endParaRPr>
          </a:p>
          <a:p>
            <a:pPr marL="171450" indent="-171450">
              <a:spcBef>
                <a:spcPts val="1000"/>
              </a:spcBef>
              <a:buClr>
                <a:schemeClr val="dk1"/>
              </a:buClr>
            </a:pPr>
            <a:r>
              <a:rPr lang="en-US" sz="1400">
                <a:solidFill>
                  <a:schemeClr val="dk1"/>
                </a:solidFill>
                <a:latin typeface="Lato"/>
                <a:ea typeface="Lato"/>
                <a:cs typeface="Lato"/>
                <a:sym typeface="Lato"/>
              </a:rPr>
              <a:t>Use action verbs and concise descriptions </a:t>
            </a:r>
            <a:endParaRPr lang="en-US" sz="1400">
              <a:solidFill>
                <a:schemeClr val="dk1"/>
              </a:solidFill>
              <a:latin typeface="Lato"/>
              <a:ea typeface="Lato"/>
              <a:cs typeface="Lato"/>
            </a:endParaRPr>
          </a:p>
          <a:p>
            <a:pPr marL="171450" indent="-171450">
              <a:spcBef>
                <a:spcPts val="1000"/>
              </a:spcBef>
              <a:buClr>
                <a:schemeClr val="dk1"/>
              </a:buClr>
            </a:pPr>
            <a:r>
              <a:rPr lang="en-US" sz="1400">
                <a:solidFill>
                  <a:schemeClr val="dk1"/>
                </a:solidFill>
                <a:latin typeface="Lato"/>
                <a:ea typeface="Lato"/>
                <a:cs typeface="Lato"/>
                <a:sym typeface="Lato"/>
              </a:rPr>
              <a:t>Proper and consistent tenses</a:t>
            </a:r>
            <a:endParaRPr lang="en-US" sz="1400">
              <a:solidFill>
                <a:schemeClr val="dk1"/>
              </a:solidFill>
              <a:latin typeface="Lato"/>
              <a:ea typeface="Lato"/>
              <a:cs typeface="Lato"/>
            </a:endParaRPr>
          </a:p>
          <a:p>
            <a:pPr marL="171450" indent="-171450">
              <a:spcBef>
                <a:spcPts val="1000"/>
              </a:spcBef>
              <a:buClr>
                <a:schemeClr val="dk1"/>
              </a:buClr>
            </a:pPr>
            <a:r>
              <a:rPr lang="en-US" sz="1400">
                <a:solidFill>
                  <a:schemeClr val="dk1"/>
                </a:solidFill>
                <a:latin typeface="Lato"/>
                <a:ea typeface="Lato"/>
                <a:cs typeface="Lato"/>
                <a:sym typeface="Lato"/>
              </a:rPr>
              <a:t>Targets the job you are applying for by removing irrelevant information</a:t>
            </a:r>
            <a:endParaRPr lang="en-US" sz="1400">
              <a:solidFill>
                <a:schemeClr val="dk1"/>
              </a:solidFill>
              <a:latin typeface="Lato"/>
              <a:ea typeface="Lato"/>
              <a:cs typeface="Lato"/>
            </a:endParaRPr>
          </a:p>
          <a:p>
            <a:pPr marL="171450" indent="-171450">
              <a:spcBef>
                <a:spcPts val="1000"/>
              </a:spcBef>
              <a:buClr>
                <a:schemeClr val="dk1"/>
              </a:buClr>
            </a:pPr>
            <a:r>
              <a:rPr lang="en-US" sz="1400">
                <a:solidFill>
                  <a:schemeClr val="dk1"/>
                </a:solidFill>
                <a:latin typeface="Lato"/>
                <a:ea typeface="Lato"/>
                <a:cs typeface="Lato"/>
                <a:sym typeface="Lato"/>
              </a:rPr>
              <a:t>Highlight Successes: Use data (# $ %)</a:t>
            </a:r>
            <a:endParaRPr lang="en-US" sz="1400">
              <a:solidFill>
                <a:schemeClr val="dk1"/>
              </a:solidFill>
              <a:latin typeface="Lato"/>
              <a:ea typeface="Lato"/>
              <a:cs typeface="Lato"/>
            </a:endParaRPr>
          </a:p>
        </p:txBody>
      </p:sp>
      <p:cxnSp>
        <p:nvCxnSpPr>
          <p:cNvPr id="693" name="Google Shape;693;p77">
            <a:extLst>
              <a:ext uri="{C183D7F6-B498-43B3-948B-1728B52AA6E4}">
                <adec:decorative xmlns:adec="http://schemas.microsoft.com/office/drawing/2017/decorative" val="1"/>
              </a:ext>
            </a:extLst>
          </p:cNvPr>
          <p:cNvCxnSpPr/>
          <p:nvPr/>
        </p:nvCxnSpPr>
        <p:spPr>
          <a:xfrm>
            <a:off x="3078100" y="1423939"/>
            <a:ext cx="3303900" cy="0"/>
          </a:xfrm>
          <a:prstGeom prst="straightConnector1">
            <a:avLst/>
          </a:prstGeom>
          <a:noFill/>
          <a:ln w="25400" cap="flat" cmpd="sng">
            <a:solidFill>
              <a:schemeClr val="accent3"/>
            </a:solidFill>
            <a:prstDash val="solid"/>
            <a:miter lim="800000"/>
            <a:headEnd type="none" w="sm" len="sm"/>
            <a:tailEnd type="none" w="sm" len="sm"/>
          </a:ln>
        </p:spPr>
      </p:cxnSp>
      <p:pic>
        <p:nvPicPr>
          <p:cNvPr id="2" name="Picture Placeholder 4">
            <a:extLst>
              <a:ext uri="{FF2B5EF4-FFF2-40B4-BE49-F238E27FC236}">
                <a16:creationId xmlns:a16="http://schemas.microsoft.com/office/drawing/2014/main" id="{6E298BD5-FC9C-F697-0871-691476EDDB9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1431" y="1709587"/>
            <a:ext cx="1724325" cy="1724325"/>
          </a:xfrm>
          <a:prstGeom prst="rect">
            <a:avLst/>
          </a:prstGeom>
          <a:noFill/>
          <a:ln>
            <a:noFill/>
          </a:ln>
        </p:spPr>
      </p:pic>
      <p:sp>
        <p:nvSpPr>
          <p:cNvPr id="690" name="Google Shape;690;p77"/>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13</a:t>
            </a:fld>
            <a:endParaRPr sz="140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8">
          <a:extLst>
            <a:ext uri="{FF2B5EF4-FFF2-40B4-BE49-F238E27FC236}">
              <a16:creationId xmlns:a16="http://schemas.microsoft.com/office/drawing/2014/main" id="{17652420-F7F9-73CD-C6D7-DD6DAC4C093B}"/>
            </a:ext>
          </a:extLst>
        </p:cNvPr>
        <p:cNvGrpSpPr/>
        <p:nvPr/>
      </p:nvGrpSpPr>
      <p:grpSpPr>
        <a:xfrm>
          <a:off x="0" y="0"/>
          <a:ext cx="0" cy="0"/>
          <a:chOff x="0" y="0"/>
          <a:chExt cx="0" cy="0"/>
        </a:xfrm>
      </p:grpSpPr>
      <p:sp>
        <p:nvSpPr>
          <p:cNvPr id="689" name="Google Shape;689;p77">
            <a:extLst>
              <a:ext uri="{FF2B5EF4-FFF2-40B4-BE49-F238E27FC236}">
                <a16:creationId xmlns:a16="http://schemas.microsoft.com/office/drawing/2014/main" id="{CD2F1804-C4DE-BCCA-3D50-C9C94A92970B}"/>
              </a:ext>
            </a:extLst>
          </p:cNvPr>
          <p:cNvSpPr txBox="1">
            <a:spLocks noGrp="1"/>
          </p:cNvSpPr>
          <p:nvPr>
            <p:ph type="title"/>
          </p:nvPr>
        </p:nvSpPr>
        <p:spPr>
          <a:xfrm>
            <a:off x="3078100" y="90535"/>
            <a:ext cx="5522400" cy="608727"/>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300"/>
              <a:buFont typeface="Arial"/>
              <a:buNone/>
            </a:pPr>
            <a:r>
              <a:rPr lang="en-US" sz="3200"/>
              <a:t>Professional Skills </a:t>
            </a:r>
            <a:endParaRPr sz="3200"/>
          </a:p>
        </p:txBody>
      </p:sp>
      <p:sp>
        <p:nvSpPr>
          <p:cNvPr id="692" name="Google Shape;692;p77">
            <a:extLst>
              <a:ext uri="{FF2B5EF4-FFF2-40B4-BE49-F238E27FC236}">
                <a16:creationId xmlns:a16="http://schemas.microsoft.com/office/drawing/2014/main" id="{BEBEF147-4D4E-DA82-CB3E-964FE9361FE5}"/>
              </a:ext>
            </a:extLst>
          </p:cNvPr>
          <p:cNvSpPr txBox="1">
            <a:spLocks noGrp="1"/>
          </p:cNvSpPr>
          <p:nvPr>
            <p:ph type="body" idx="2"/>
          </p:nvPr>
        </p:nvSpPr>
        <p:spPr>
          <a:xfrm>
            <a:off x="2917664" y="755511"/>
            <a:ext cx="6226336" cy="299918"/>
          </a:xfrm>
          <a:prstGeom prst="rect">
            <a:avLst/>
          </a:prstGeom>
        </p:spPr>
        <p:txBody>
          <a:bodyPr spcFirstLastPara="1" wrap="square" lIns="68575" tIns="34275" rIns="68575" bIns="34275" anchor="t" anchorCtr="0">
            <a:noAutofit/>
          </a:bodyPr>
          <a:lstStyle/>
          <a:p>
            <a:pPr marL="0" lvl="0" indent="0">
              <a:buNone/>
            </a:pPr>
            <a:r>
              <a:rPr lang="en-US" sz="1600"/>
              <a:t>Highlight 2-3 relevant skills based off the job requirements and provide examples of when you performed those skills </a:t>
            </a:r>
          </a:p>
        </p:txBody>
      </p:sp>
      <p:sp>
        <p:nvSpPr>
          <p:cNvPr id="691" name="Google Shape;691;p77">
            <a:extLst>
              <a:ext uri="{FF2B5EF4-FFF2-40B4-BE49-F238E27FC236}">
                <a16:creationId xmlns:a16="http://schemas.microsoft.com/office/drawing/2014/main" id="{5FED1550-26F1-407B-0253-99DE0603BD13}"/>
              </a:ext>
            </a:extLst>
          </p:cNvPr>
          <p:cNvSpPr txBox="1">
            <a:spLocks noGrp="1"/>
          </p:cNvSpPr>
          <p:nvPr>
            <p:ph type="body" idx="1"/>
          </p:nvPr>
        </p:nvSpPr>
        <p:spPr>
          <a:xfrm>
            <a:off x="2807351" y="1585916"/>
            <a:ext cx="6226336" cy="2975809"/>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400" b="1" dirty="0">
                <a:solidFill>
                  <a:schemeClr val="dk1"/>
                </a:solidFill>
                <a:latin typeface="Lato"/>
                <a:ea typeface="Lato"/>
                <a:cs typeface="Lato"/>
                <a:sym typeface="Lato"/>
              </a:rPr>
              <a:t>Skill </a:t>
            </a:r>
            <a:r>
              <a:rPr lang="en-US" sz="1400" b="1" dirty="0">
                <a:solidFill>
                  <a:schemeClr val="dk1"/>
                </a:solidFill>
              </a:rPr>
              <a:t>Example</a:t>
            </a:r>
            <a:endParaRPr lang="en-US" sz="1400" b="1" dirty="0">
              <a:solidFill>
                <a:schemeClr val="dk1"/>
              </a:solidFill>
              <a:latin typeface="Lato"/>
              <a:ea typeface="Lato"/>
              <a:cs typeface="Lato"/>
              <a:sym typeface="Lato"/>
            </a:endParaRPr>
          </a:p>
          <a:p>
            <a:pPr marL="285750" indent="-285750">
              <a:spcBef>
                <a:spcPts val="1000"/>
              </a:spcBef>
              <a:buClr>
                <a:schemeClr val="dk1"/>
              </a:buClr>
            </a:pPr>
            <a:r>
              <a:rPr lang="en-US" sz="1400" dirty="0">
                <a:solidFill>
                  <a:schemeClr val="dk1"/>
                </a:solidFill>
                <a:latin typeface="Lato"/>
                <a:ea typeface="Lato"/>
                <a:cs typeface="Lato"/>
                <a:sym typeface="Lato"/>
              </a:rPr>
              <a:t>Use action verbs and concise descriptions </a:t>
            </a:r>
            <a:endParaRPr lang="en-US" sz="1400" dirty="0">
              <a:solidFill>
                <a:schemeClr val="dk1"/>
              </a:solidFill>
            </a:endParaRPr>
          </a:p>
          <a:p>
            <a:pPr marL="285750" indent="-285750">
              <a:spcBef>
                <a:spcPts val="1000"/>
              </a:spcBef>
              <a:buClr>
                <a:schemeClr val="dk1"/>
              </a:buClr>
            </a:pPr>
            <a:r>
              <a:rPr lang="en-US" sz="1400" dirty="0">
                <a:solidFill>
                  <a:schemeClr val="dk1"/>
                </a:solidFill>
                <a:latin typeface="Lato"/>
                <a:ea typeface="Lato"/>
                <a:cs typeface="Lato"/>
                <a:sym typeface="Lato"/>
              </a:rPr>
              <a:t>Proper and consistent tenses</a:t>
            </a:r>
            <a:endParaRPr lang="en-US" sz="1400" dirty="0">
              <a:solidFill>
                <a:schemeClr val="dk1"/>
              </a:solidFill>
            </a:endParaRPr>
          </a:p>
          <a:p>
            <a:pPr marL="285750" indent="-285750">
              <a:spcBef>
                <a:spcPts val="1000"/>
              </a:spcBef>
              <a:buClr>
                <a:schemeClr val="dk1"/>
              </a:buClr>
            </a:pPr>
            <a:r>
              <a:rPr lang="en-US" sz="1400" dirty="0">
                <a:solidFill>
                  <a:schemeClr val="dk1"/>
                </a:solidFill>
                <a:latin typeface="Lato"/>
                <a:ea typeface="Lato"/>
                <a:cs typeface="Lato"/>
                <a:sym typeface="Lato"/>
              </a:rPr>
              <a:t>Targets the job you are applying for by removing irrelevant information</a:t>
            </a:r>
            <a:endParaRPr lang="en-US" sz="1400" dirty="0">
              <a:solidFill>
                <a:schemeClr val="dk1"/>
              </a:solidFill>
            </a:endParaRPr>
          </a:p>
          <a:p>
            <a:pPr marL="285750" indent="-285750">
              <a:spcBef>
                <a:spcPts val="1000"/>
              </a:spcBef>
              <a:buClr>
                <a:schemeClr val="dk1"/>
              </a:buClr>
            </a:pPr>
            <a:r>
              <a:rPr lang="en-US" sz="1400" dirty="0">
                <a:solidFill>
                  <a:schemeClr val="dk1"/>
                </a:solidFill>
                <a:latin typeface="Lato"/>
                <a:ea typeface="Lato"/>
                <a:cs typeface="Lato"/>
                <a:sym typeface="Lato"/>
              </a:rPr>
              <a:t>Highlight Successes: Use data (# $ %)</a:t>
            </a:r>
            <a:endParaRPr lang="en-US" sz="1400" dirty="0">
              <a:solidFill>
                <a:schemeClr val="dk1"/>
              </a:solidFill>
            </a:endParaRPr>
          </a:p>
          <a:p>
            <a:pPr marL="0" indent="0">
              <a:spcBef>
                <a:spcPts val="1000"/>
              </a:spcBef>
              <a:buClr>
                <a:schemeClr val="dk1"/>
              </a:buClr>
              <a:buNone/>
            </a:pPr>
            <a:endParaRPr lang="en-US" sz="1400" dirty="0">
              <a:solidFill>
                <a:schemeClr val="dk1"/>
              </a:solidFill>
            </a:endParaRPr>
          </a:p>
          <a:p>
            <a:pPr marL="0" indent="0">
              <a:spcBef>
                <a:spcPts val="1000"/>
              </a:spcBef>
              <a:buClr>
                <a:schemeClr val="dk1"/>
              </a:buClr>
              <a:buNone/>
            </a:pPr>
            <a:r>
              <a:rPr lang="en-US" sz="1400" b="1" dirty="0">
                <a:solidFill>
                  <a:schemeClr val="dk1"/>
                </a:solidFill>
              </a:rPr>
              <a:t>Repeat for 1-3 more skills</a:t>
            </a:r>
          </a:p>
        </p:txBody>
      </p:sp>
      <p:cxnSp>
        <p:nvCxnSpPr>
          <p:cNvPr id="693" name="Google Shape;693;p77">
            <a:extLst>
              <a:ext uri="{FF2B5EF4-FFF2-40B4-BE49-F238E27FC236}">
                <a16:creationId xmlns:a16="http://schemas.microsoft.com/office/drawing/2014/main" id="{6EA8D262-8425-0FFA-E041-05BA67FB9F9B}"/>
              </a:ext>
              <a:ext uri="{C183D7F6-B498-43B3-948B-1728B52AA6E4}">
                <adec:decorative xmlns:adec="http://schemas.microsoft.com/office/drawing/2017/decorative" val="1"/>
              </a:ext>
            </a:extLst>
          </p:cNvPr>
          <p:cNvCxnSpPr/>
          <p:nvPr/>
        </p:nvCxnSpPr>
        <p:spPr>
          <a:xfrm>
            <a:off x="3078100" y="727386"/>
            <a:ext cx="3303900" cy="0"/>
          </a:xfrm>
          <a:prstGeom prst="straightConnector1">
            <a:avLst/>
          </a:prstGeom>
          <a:noFill/>
          <a:ln w="25400" cap="flat" cmpd="sng">
            <a:solidFill>
              <a:schemeClr val="accent3"/>
            </a:solidFill>
            <a:prstDash val="solid"/>
            <a:miter lim="800000"/>
            <a:headEnd type="none" w="sm" len="sm"/>
            <a:tailEnd type="none" w="sm" len="sm"/>
          </a:ln>
        </p:spPr>
      </p:cxnSp>
      <p:pic>
        <p:nvPicPr>
          <p:cNvPr id="2" name="Google Shape;1283;p122">
            <a:extLst>
              <a:ext uri="{FF2B5EF4-FFF2-40B4-BE49-F238E27FC236}">
                <a16:creationId xmlns:a16="http://schemas.microsoft.com/office/drawing/2014/main" id="{3C636392-C0C4-D91F-FD80-1AF7C2794293}"/>
              </a:ext>
              <a:ext uri="{C183D7F6-B498-43B3-948B-1728B52AA6E4}">
                <adec:decorative xmlns:adec="http://schemas.microsoft.com/office/drawing/2017/decorative" val="1"/>
              </a:ext>
            </a:extLst>
          </p:cNvPr>
          <p:cNvPicPr preferRelativeResize="0">
            <a:picLocks/>
          </p:cNvPicPr>
          <p:nvPr/>
        </p:nvPicPr>
        <p:blipFill rotWithShape="1">
          <a:blip r:embed="rId3">
            <a:alphaModFix/>
          </a:blip>
          <a:srcRect/>
          <a:stretch/>
        </p:blipFill>
        <p:spPr>
          <a:xfrm>
            <a:off x="386171" y="1674647"/>
            <a:ext cx="1708150" cy="1794206"/>
          </a:xfrm>
          <a:prstGeom prst="rect">
            <a:avLst/>
          </a:prstGeom>
          <a:noFill/>
          <a:ln>
            <a:noFill/>
          </a:ln>
        </p:spPr>
      </p:pic>
      <p:sp>
        <p:nvSpPr>
          <p:cNvPr id="690" name="Google Shape;690;p77">
            <a:extLst>
              <a:ext uri="{FF2B5EF4-FFF2-40B4-BE49-F238E27FC236}">
                <a16:creationId xmlns:a16="http://schemas.microsoft.com/office/drawing/2014/main" id="{16182FD8-411C-B92C-F302-23C94F0F69EE}"/>
              </a:ext>
            </a:extLst>
          </p:cNvPr>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14</a:t>
            </a:fld>
            <a:endParaRPr sz="1400">
              <a:solidFill>
                <a:schemeClr val="tx1"/>
              </a:solidFill>
            </a:endParaRPr>
          </a:p>
        </p:txBody>
      </p:sp>
    </p:spTree>
    <p:extLst>
      <p:ext uri="{BB962C8B-B14F-4D97-AF65-F5344CB8AC3E}">
        <p14:creationId xmlns:p14="http://schemas.microsoft.com/office/powerpoint/2010/main" val="4712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6" name="Google Shape;716;p80"/>
          <p:cNvSpPr txBox="1">
            <a:spLocks noGrp="1"/>
          </p:cNvSpPr>
          <p:nvPr>
            <p:ph type="title"/>
          </p:nvPr>
        </p:nvSpPr>
        <p:spPr>
          <a:xfrm>
            <a:off x="366150" y="238800"/>
            <a:ext cx="8412000" cy="570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3200"/>
              <a:t>Education</a:t>
            </a:r>
            <a:endParaRPr sz="3200"/>
          </a:p>
        </p:txBody>
      </p:sp>
      <p:sp>
        <p:nvSpPr>
          <p:cNvPr id="715" name="Google Shape;715;p80"/>
          <p:cNvSpPr txBox="1">
            <a:spLocks noGrp="1"/>
          </p:cNvSpPr>
          <p:nvPr>
            <p:ph type="body" idx="1"/>
          </p:nvPr>
        </p:nvSpPr>
        <p:spPr>
          <a:xfrm>
            <a:off x="366000" y="1146975"/>
            <a:ext cx="8412000" cy="33771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1600" b="1">
                <a:solidFill>
                  <a:schemeClr val="dk1"/>
                </a:solidFill>
              </a:rPr>
              <a:t>Bachelor of Arts Social Work</a:t>
            </a:r>
          </a:p>
          <a:p>
            <a:pPr marL="0" lvl="0" indent="0" algn="l" rtl="0">
              <a:spcBef>
                <a:spcPts val="1000"/>
              </a:spcBef>
              <a:spcAft>
                <a:spcPts val="0"/>
              </a:spcAft>
              <a:buNone/>
            </a:pPr>
            <a:r>
              <a:rPr lang="en-US" sz="1600">
                <a:solidFill>
                  <a:schemeClr val="dk1"/>
                </a:solidFill>
              </a:rPr>
              <a:t>University of Awesomeness 	    Aurora, CO</a:t>
            </a:r>
          </a:p>
          <a:p>
            <a:pPr marL="628650" lvl="1" indent="-171450">
              <a:spcBef>
                <a:spcPts val="1000"/>
              </a:spcBef>
            </a:pPr>
            <a:r>
              <a:rPr lang="en-US" sz="1600">
                <a:solidFill>
                  <a:schemeClr val="dk1"/>
                </a:solidFill>
              </a:rPr>
              <a:t>Make it relevant and targeted</a:t>
            </a:r>
          </a:p>
          <a:p>
            <a:pPr marL="628650" lvl="1" indent="-171450">
              <a:spcBef>
                <a:spcPts val="1000"/>
              </a:spcBef>
            </a:pPr>
            <a:r>
              <a:rPr lang="en-US" sz="1600">
                <a:solidFill>
                  <a:schemeClr val="dk1"/>
                </a:solidFill>
              </a:rPr>
              <a:t>Include skill specific training/certifications</a:t>
            </a:r>
          </a:p>
          <a:p>
            <a:pPr marL="628650" lvl="1" indent="-171450">
              <a:spcBef>
                <a:spcPts val="1000"/>
              </a:spcBef>
            </a:pPr>
            <a:r>
              <a:rPr lang="en-US" sz="1600">
                <a:solidFill>
                  <a:schemeClr val="dk1"/>
                </a:solidFill>
              </a:rPr>
              <a:t>Relevant memberships</a:t>
            </a:r>
          </a:p>
          <a:p>
            <a:pPr marL="1085850" lvl="2" indent="-171450">
              <a:spcBef>
                <a:spcPts val="1000"/>
              </a:spcBef>
            </a:pPr>
            <a:r>
              <a:rPr lang="en-US" sz="1600">
                <a:solidFill>
                  <a:schemeClr val="dk1"/>
                </a:solidFill>
              </a:rPr>
              <a:t>Chamber of Commerce</a:t>
            </a:r>
          </a:p>
          <a:p>
            <a:pPr marL="1085850" lvl="2" indent="-171450">
              <a:spcBef>
                <a:spcPts val="1000"/>
              </a:spcBef>
            </a:pPr>
            <a:r>
              <a:rPr lang="en-US" sz="1600">
                <a:solidFill>
                  <a:schemeClr val="dk1"/>
                </a:solidFill>
              </a:rPr>
              <a:t>National Association of…</a:t>
            </a:r>
          </a:p>
          <a:p>
            <a:pPr marL="0" lvl="0" indent="0" algn="l" rtl="0">
              <a:spcBef>
                <a:spcPts val="1000"/>
              </a:spcBef>
              <a:spcAft>
                <a:spcPts val="0"/>
              </a:spcAft>
              <a:buNone/>
            </a:pPr>
            <a:r>
              <a:rPr lang="en-US" sz="1600" b="1">
                <a:solidFill>
                  <a:schemeClr val="dk1"/>
                </a:solidFill>
              </a:rPr>
              <a:t>Dates of graduation are not included after 5 years</a:t>
            </a:r>
          </a:p>
          <a:p>
            <a:pPr marL="0" lvl="0" indent="0" algn="l" rtl="0">
              <a:spcBef>
                <a:spcPts val="1000"/>
              </a:spcBef>
              <a:spcAft>
                <a:spcPts val="0"/>
              </a:spcAft>
              <a:buNone/>
            </a:pPr>
            <a:endParaRPr lang="en-US">
              <a:solidFill>
                <a:schemeClr val="dk1"/>
              </a:solidFill>
            </a:endParaRPr>
          </a:p>
        </p:txBody>
      </p:sp>
      <p:cxnSp>
        <p:nvCxnSpPr>
          <p:cNvPr id="717" name="Google Shape;717;p80">
            <a:extLst>
              <a:ext uri="{C183D7F6-B498-43B3-948B-1728B52AA6E4}">
                <adec:decorative xmlns:adec="http://schemas.microsoft.com/office/drawing/2017/decorative" val="1"/>
              </a:ext>
            </a:extLst>
          </p:cNvPr>
          <p:cNvCxnSpPr/>
          <p:nvPr/>
        </p:nvCxnSpPr>
        <p:spPr>
          <a:xfrm>
            <a:off x="366002" y="809392"/>
            <a:ext cx="8412000" cy="0"/>
          </a:xfrm>
          <a:prstGeom prst="straightConnector1">
            <a:avLst/>
          </a:prstGeom>
          <a:noFill/>
          <a:ln w="25400" cap="flat" cmpd="sng">
            <a:solidFill>
              <a:schemeClr val="accent3"/>
            </a:solidFill>
            <a:prstDash val="solid"/>
            <a:miter lim="800000"/>
            <a:headEnd type="none" w="sm" len="sm"/>
            <a:tailEnd type="none" w="sm" len="sm"/>
          </a:ln>
        </p:spPr>
      </p:cxnSp>
      <p:pic>
        <p:nvPicPr>
          <p:cNvPr id="2" name="Google Shape;1015;p105" descr="A person sitting at a table with a document">
            <a:extLst>
              <a:ext uri="{FF2B5EF4-FFF2-40B4-BE49-F238E27FC236}">
                <a16:creationId xmlns:a16="http://schemas.microsoft.com/office/drawing/2014/main" id="{55C8BF03-B529-329A-C6FA-F97DF71B7C33}"/>
              </a:ext>
              <a:ext uri="{C183D7F6-B498-43B3-948B-1728B52AA6E4}">
                <adec:decorative xmlns:adec="http://schemas.microsoft.com/office/drawing/2017/decorative" val="0"/>
              </a:ext>
            </a:extLst>
          </p:cNvPr>
          <p:cNvPicPr preferRelativeResize="0">
            <a:picLocks/>
          </p:cNvPicPr>
          <p:nvPr/>
        </p:nvPicPr>
        <p:blipFill rotWithShape="1">
          <a:blip r:embed="rId3">
            <a:alphaModFix/>
          </a:blip>
          <a:srcRect/>
          <a:stretch/>
        </p:blipFill>
        <p:spPr>
          <a:xfrm>
            <a:off x="5604480" y="1496323"/>
            <a:ext cx="2591990" cy="2591991"/>
          </a:xfrm>
          <a:prstGeom prst="ellipse">
            <a:avLst/>
          </a:prstGeom>
          <a:noFill/>
          <a:ln>
            <a:noFill/>
          </a:ln>
        </p:spPr>
      </p:pic>
      <p:sp>
        <p:nvSpPr>
          <p:cNvPr id="714" name="Google Shape;714;p80"/>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15</a:t>
            </a:fld>
            <a:endParaRPr sz="14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3" name="Frame 2">
            <a:extLst>
              <a:ext uri="{FF2B5EF4-FFF2-40B4-BE49-F238E27FC236}">
                <a16:creationId xmlns:a16="http://schemas.microsoft.com/office/drawing/2014/main" id="{C7792B97-8E08-548A-9C2B-C88F84204343}"/>
              </a:ext>
              <a:ext uri="{C183D7F6-B498-43B3-948B-1728B52AA6E4}">
                <adec:decorative xmlns:adec="http://schemas.microsoft.com/office/drawing/2017/decorative" val="1"/>
              </a:ext>
            </a:extLst>
          </p:cNvPr>
          <p:cNvSpPr/>
          <p:nvPr/>
        </p:nvSpPr>
        <p:spPr>
          <a:xfrm>
            <a:off x="6142050" y="1518047"/>
            <a:ext cx="2562225" cy="3257190"/>
          </a:xfrm>
          <a:prstGeom prst="frame">
            <a:avLst>
              <a:gd name="adj1" fmla="val 218"/>
            </a:avLst>
          </a:prstGeom>
          <a:solidFill>
            <a:srgbClr val="FFDD00"/>
          </a:solidFill>
          <a:ln>
            <a:solidFill>
              <a:srgbClr val="FFD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8" name="Google Shape;698;p78"/>
          <p:cNvSpPr txBox="1">
            <a:spLocks noGrp="1"/>
          </p:cNvSpPr>
          <p:nvPr>
            <p:ph type="title"/>
          </p:nvPr>
        </p:nvSpPr>
        <p:spPr>
          <a:xfrm>
            <a:off x="0" y="1"/>
            <a:ext cx="9144000" cy="965621"/>
          </a:xfrm>
          <a:prstGeom prst="rect">
            <a:avLst/>
          </a:prstGeom>
          <a:solidFill>
            <a:schemeClr val="lt2"/>
          </a:solid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US" sz="3200" dirty="0"/>
              <a:t>Introduction to A.T.S’s</a:t>
            </a:r>
            <a:endParaRPr sz="3200" dirty="0"/>
          </a:p>
        </p:txBody>
      </p:sp>
      <p:sp>
        <p:nvSpPr>
          <p:cNvPr id="699" name="Google Shape;699;p78"/>
          <p:cNvSpPr txBox="1">
            <a:spLocks noGrp="1"/>
          </p:cNvSpPr>
          <p:nvPr>
            <p:ph type="body" idx="1"/>
          </p:nvPr>
        </p:nvSpPr>
        <p:spPr>
          <a:xfrm>
            <a:off x="819778" y="839625"/>
            <a:ext cx="3744540" cy="417953"/>
          </a:xfrm>
          <a:prstGeom prst="rect">
            <a:avLst/>
          </a:prstGeom>
          <a:solidFill>
            <a:srgbClr val="00197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accent3"/>
              </a:buClr>
              <a:buSzPts val="1700"/>
              <a:buFont typeface="Arial"/>
              <a:buNone/>
            </a:pPr>
            <a:r>
              <a:rPr lang="en-US" sz="1600"/>
              <a:t>What are Applicant Tracking Systems?</a:t>
            </a:r>
          </a:p>
        </p:txBody>
      </p:sp>
      <p:sp>
        <p:nvSpPr>
          <p:cNvPr id="700" name="Google Shape;700;p78"/>
          <p:cNvSpPr txBox="1">
            <a:spLocks noGrp="1"/>
          </p:cNvSpPr>
          <p:nvPr>
            <p:ph type="body" idx="2"/>
          </p:nvPr>
        </p:nvSpPr>
        <p:spPr>
          <a:xfrm>
            <a:off x="445040" y="1805974"/>
            <a:ext cx="8253919" cy="1531552"/>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US" sz="1400" b="1" dirty="0">
                <a:solidFill>
                  <a:schemeClr val="dk1"/>
                </a:solidFill>
              </a:rPr>
              <a:t>Technology used by employers to:</a:t>
            </a:r>
          </a:p>
          <a:p>
            <a:pPr marL="171450" lvl="0" indent="-171450" algn="l" rtl="0">
              <a:spcBef>
                <a:spcPts val="1000"/>
              </a:spcBef>
              <a:spcAft>
                <a:spcPts val="0"/>
              </a:spcAft>
              <a:buClr>
                <a:schemeClr val="dk1"/>
              </a:buClr>
              <a:buSzPts val="1100"/>
              <a:buFont typeface="Arial" panose="020B0604020202020204" pitchFamily="34" charset="0"/>
              <a:buChar char="•"/>
            </a:pPr>
            <a:r>
              <a:rPr lang="en-US" sz="1400" dirty="0">
                <a:solidFill>
                  <a:schemeClr val="dk1"/>
                </a:solidFill>
              </a:rPr>
              <a:t>Find the best candidate for the job out of 100+ applicants </a:t>
            </a:r>
          </a:p>
          <a:p>
            <a:pPr marL="171450" lvl="0" indent="-171450" algn="l" rtl="0">
              <a:spcBef>
                <a:spcPts val="1000"/>
              </a:spcBef>
              <a:spcAft>
                <a:spcPts val="0"/>
              </a:spcAft>
              <a:buClr>
                <a:schemeClr val="dk1"/>
              </a:buClr>
              <a:buSzPts val="1100"/>
              <a:buFont typeface="Arial" panose="020B0604020202020204" pitchFamily="34" charset="0"/>
              <a:buChar char="•"/>
            </a:pPr>
            <a:r>
              <a:rPr lang="en-US" sz="1400" dirty="0">
                <a:solidFill>
                  <a:schemeClr val="dk1"/>
                </a:solidFill>
              </a:rPr>
              <a:t>Filter out “bot”/ completely unqualified applicants</a:t>
            </a:r>
          </a:p>
          <a:p>
            <a:pPr marL="171450" lvl="0" indent="-171450">
              <a:spcBef>
                <a:spcPts val="1000"/>
              </a:spcBef>
              <a:buClr>
                <a:schemeClr val="dk1"/>
              </a:buClr>
              <a:buFont typeface="Arial" panose="020B0604020202020204" pitchFamily="34" charset="0"/>
              <a:buChar char="•"/>
            </a:pPr>
            <a:r>
              <a:rPr lang="en-US" sz="1400" dirty="0">
                <a:solidFill>
                  <a:schemeClr val="dk1"/>
                </a:solidFill>
              </a:rPr>
              <a:t>Compare résumés with the application to find similarities</a:t>
            </a:r>
          </a:p>
          <a:p>
            <a:pPr marL="0" lvl="0" indent="0" algn="l" rtl="0">
              <a:spcBef>
                <a:spcPts val="1000"/>
              </a:spcBef>
              <a:spcAft>
                <a:spcPts val="0"/>
              </a:spcAft>
              <a:buClr>
                <a:schemeClr val="dk1"/>
              </a:buClr>
              <a:buSzPts val="1100"/>
              <a:buFont typeface="Arial"/>
              <a:buNone/>
            </a:pPr>
            <a:endParaRPr lang="en-US" dirty="0">
              <a:solidFill>
                <a:schemeClr val="dk1"/>
              </a:solidFill>
            </a:endParaRPr>
          </a:p>
        </p:txBody>
      </p:sp>
      <p:pic>
        <p:nvPicPr>
          <p:cNvPr id="2" name="Google Shape;565;p63" descr="A group of people on the street with one person standing out from the crowd">
            <a:extLst>
              <a:ext uri="{FF2B5EF4-FFF2-40B4-BE49-F238E27FC236}">
                <a16:creationId xmlns:a16="http://schemas.microsoft.com/office/drawing/2014/main" id="{E7B0234D-A9E2-ECEC-A54C-B14F4BB5A2AE}"/>
              </a:ex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5514345" y="1518047"/>
            <a:ext cx="2950500" cy="2950500"/>
          </a:xfrm>
          <a:prstGeom prst="rect">
            <a:avLst/>
          </a:prstGeom>
          <a:noFill/>
          <a:ln>
            <a:noFill/>
          </a:ln>
        </p:spPr>
      </p:pic>
      <p:sp>
        <p:nvSpPr>
          <p:cNvPr id="701" name="Google Shape;701;p78"/>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16</a:t>
            </a:fld>
            <a:endParaRPr sz="140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9"/>
          <p:cNvSpPr txBox="1">
            <a:spLocks noGrp="1"/>
          </p:cNvSpPr>
          <p:nvPr>
            <p:ph type="title"/>
          </p:nvPr>
        </p:nvSpPr>
        <p:spPr>
          <a:xfrm>
            <a:off x="366003" y="108544"/>
            <a:ext cx="8411993" cy="504369"/>
          </a:xfrm>
          <a:prstGeom prst="rect">
            <a:avLst/>
          </a:prstGeom>
          <a:noFill/>
          <a:ln>
            <a:noFill/>
          </a:ln>
        </p:spPr>
        <p:txBody>
          <a:bodyPr spcFirstLastPara="1" wrap="square" lIns="68575" tIns="34275" rIns="68575" bIns="34275" anchor="ctr" anchorCtr="0">
            <a:noAutofit/>
          </a:bodyPr>
          <a:lstStyle/>
          <a:p>
            <a:pPr lvl="0"/>
            <a:r>
              <a:rPr lang="en-US" sz="3200" dirty="0"/>
              <a:t>R</a:t>
            </a:r>
            <a:r>
              <a:rPr lang="en-US" sz="3200" dirty="0">
                <a:solidFill>
                  <a:schemeClr val="dk1"/>
                </a:solidFill>
              </a:rPr>
              <a:t>é</a:t>
            </a:r>
            <a:r>
              <a:rPr lang="en-US" sz="3200" dirty="0"/>
              <a:t>sum</a:t>
            </a:r>
            <a:r>
              <a:rPr lang="en-US" sz="3200" dirty="0">
                <a:solidFill>
                  <a:schemeClr val="dk1"/>
                </a:solidFill>
              </a:rPr>
              <a:t>é</a:t>
            </a:r>
            <a:r>
              <a:rPr lang="en-US" sz="3200" dirty="0"/>
              <a:t> Best Practices</a:t>
            </a:r>
            <a:endParaRPr sz="3200" dirty="0"/>
          </a:p>
        </p:txBody>
      </p:sp>
      <p:sp>
        <p:nvSpPr>
          <p:cNvPr id="708" name="Google Shape;708;p79"/>
          <p:cNvSpPr txBox="1">
            <a:spLocks noGrp="1"/>
          </p:cNvSpPr>
          <p:nvPr>
            <p:ph type="body" idx="2"/>
          </p:nvPr>
        </p:nvSpPr>
        <p:spPr>
          <a:xfrm>
            <a:off x="366003" y="666387"/>
            <a:ext cx="4373700" cy="260700"/>
          </a:xfrm>
          <a:prstGeom prst="rect">
            <a:avLst/>
          </a:prstGeom>
          <a:solidFill>
            <a:srgbClr val="001970"/>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US" sz="1600" dirty="0"/>
              <a:t>Tailoring and targeting your résumé</a:t>
            </a:r>
          </a:p>
        </p:txBody>
      </p:sp>
      <p:sp>
        <p:nvSpPr>
          <p:cNvPr id="707" name="Google Shape;707;p79"/>
          <p:cNvSpPr txBox="1">
            <a:spLocks noGrp="1"/>
          </p:cNvSpPr>
          <p:nvPr>
            <p:ph type="body" idx="1"/>
          </p:nvPr>
        </p:nvSpPr>
        <p:spPr>
          <a:xfrm>
            <a:off x="120241" y="1014459"/>
            <a:ext cx="3998750" cy="1832250"/>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US" sz="1400" b="1" dirty="0">
                <a:solidFill>
                  <a:schemeClr val="dk1"/>
                </a:solidFill>
              </a:rPr>
              <a:t>Make changes every time you apply</a:t>
            </a:r>
          </a:p>
          <a:p>
            <a:pPr marL="171450" lvl="0" indent="-171450" algn="l" rtl="0">
              <a:spcBef>
                <a:spcPts val="1000"/>
              </a:spcBef>
              <a:spcAft>
                <a:spcPts val="0"/>
              </a:spcAft>
              <a:buClr>
                <a:schemeClr val="dk1"/>
              </a:buClr>
              <a:buSzPts val="1100"/>
              <a:buFont typeface="Arial" panose="020B0604020202020204" pitchFamily="34" charset="0"/>
              <a:buChar char="•"/>
            </a:pPr>
            <a:r>
              <a:rPr lang="en-US" sz="1400" dirty="0">
                <a:solidFill>
                  <a:schemeClr val="dk1"/>
                </a:solidFill>
              </a:rPr>
              <a:t>Meeting what the employer needs</a:t>
            </a:r>
          </a:p>
          <a:p>
            <a:pPr marL="171450" lvl="0" indent="-171450" algn="l" rtl="0">
              <a:spcBef>
                <a:spcPts val="1000"/>
              </a:spcBef>
              <a:spcAft>
                <a:spcPts val="0"/>
              </a:spcAft>
              <a:buClr>
                <a:schemeClr val="dk1"/>
              </a:buClr>
              <a:buSzPts val="1100"/>
              <a:buFont typeface="Arial" panose="020B0604020202020204" pitchFamily="34" charset="0"/>
              <a:buChar char="•"/>
            </a:pPr>
            <a:r>
              <a:rPr lang="en-US" sz="1400" dirty="0">
                <a:solidFill>
                  <a:schemeClr val="dk1"/>
                </a:solidFill>
              </a:rPr>
              <a:t>Helps you get through the A.T.S’s</a:t>
            </a:r>
          </a:p>
          <a:p>
            <a:pPr marL="171450" lvl="0" indent="-171450" algn="l" rtl="0">
              <a:spcBef>
                <a:spcPts val="1000"/>
              </a:spcBef>
              <a:spcAft>
                <a:spcPts val="0"/>
              </a:spcAft>
              <a:buClr>
                <a:schemeClr val="dk1"/>
              </a:buClr>
              <a:buSzPts val="1100"/>
              <a:buFont typeface="Arial" panose="020B0604020202020204" pitchFamily="34" charset="0"/>
              <a:buChar char="•"/>
            </a:pPr>
            <a:r>
              <a:rPr lang="en-US" sz="1400" dirty="0">
                <a:solidFill>
                  <a:schemeClr val="dk1"/>
                </a:solidFill>
              </a:rPr>
              <a:t>Finding and highlighting key words or phrases</a:t>
            </a:r>
            <a:endParaRPr lang="en-US" sz="1400" b="1" dirty="0">
              <a:solidFill>
                <a:schemeClr val="dk1"/>
              </a:solidFill>
            </a:endParaRPr>
          </a:p>
          <a:p>
            <a:pPr marL="0" indent="0">
              <a:lnSpc>
                <a:spcPct val="114999"/>
              </a:lnSpc>
              <a:spcBef>
                <a:spcPts val="1000"/>
              </a:spcBef>
            </a:pPr>
            <a:r>
              <a:rPr lang="en-US" sz="1400" b="1" dirty="0">
                <a:solidFill>
                  <a:schemeClr val="dk1"/>
                </a:solidFill>
              </a:rPr>
              <a:t>Reach out to the employer after applying</a:t>
            </a:r>
            <a:endParaRPr lang="en-US" dirty="0">
              <a:solidFill>
                <a:schemeClr val="dk1"/>
              </a:solidFill>
            </a:endParaRPr>
          </a:p>
          <a:p>
            <a:pPr marL="0" indent="0">
              <a:spcBef>
                <a:spcPts val="1000"/>
              </a:spcBef>
              <a:buClr>
                <a:schemeClr val="dk1"/>
              </a:buClr>
            </a:pPr>
            <a:endParaRPr lang="en-US" dirty="0">
              <a:solidFill>
                <a:schemeClr val="dk1"/>
              </a:solidFill>
            </a:endParaRPr>
          </a:p>
        </p:txBody>
      </p:sp>
      <p:pic>
        <p:nvPicPr>
          <p:cNvPr id="2" name="Google Shape;539;p60" descr="The Denver Skyline&#10;&#10;">
            <a:extLst>
              <a:ext uri="{FF2B5EF4-FFF2-40B4-BE49-F238E27FC236}">
                <a16:creationId xmlns:a16="http://schemas.microsoft.com/office/drawing/2014/main" id="{C71923CA-E1B2-E455-7EE4-04A47FC3709F}"/>
              </a:ex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4118991" y="1364059"/>
            <a:ext cx="4716000" cy="3548100"/>
          </a:xfrm>
          <a:prstGeom prst="rect">
            <a:avLst/>
          </a:prstGeom>
          <a:noFill/>
          <a:ln>
            <a:noFill/>
          </a:ln>
        </p:spPr>
      </p:pic>
      <p:sp>
        <p:nvSpPr>
          <p:cNvPr id="3" name="Frame 2">
            <a:extLst>
              <a:ext uri="{FF2B5EF4-FFF2-40B4-BE49-F238E27FC236}">
                <a16:creationId xmlns:a16="http://schemas.microsoft.com/office/drawing/2014/main" id="{942FE727-CEF4-30B0-E5A6-46964B4FDB8D}"/>
              </a:ext>
              <a:ext uri="{C183D7F6-B498-43B3-948B-1728B52AA6E4}">
                <adec:decorative xmlns:adec="http://schemas.microsoft.com/office/drawing/2017/decorative" val="1"/>
              </a:ext>
            </a:extLst>
          </p:cNvPr>
          <p:cNvSpPr/>
          <p:nvPr/>
        </p:nvSpPr>
        <p:spPr>
          <a:xfrm>
            <a:off x="3992993" y="1241261"/>
            <a:ext cx="4967995" cy="3793695"/>
          </a:xfrm>
          <a:prstGeom prst="frame">
            <a:avLst>
              <a:gd name="adj1" fmla="val 218"/>
            </a:avLst>
          </a:prstGeom>
          <a:solidFill>
            <a:srgbClr val="FFDD00"/>
          </a:solidFill>
          <a:ln>
            <a:solidFill>
              <a:srgbClr val="FFD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9" name="Google Shape;709;p79"/>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82"/>
          <p:cNvSpPr txBox="1">
            <a:spLocks noGrp="1"/>
          </p:cNvSpPr>
          <p:nvPr>
            <p:ph type="title"/>
          </p:nvPr>
        </p:nvSpPr>
        <p:spPr>
          <a:xfrm>
            <a:off x="366002" y="347545"/>
            <a:ext cx="8411993" cy="504369"/>
          </a:xfrm>
          <a:prstGeom prst="rect">
            <a:avLst/>
          </a:prstGeom>
          <a:noFill/>
          <a:ln>
            <a:noFill/>
          </a:ln>
        </p:spPr>
        <p:txBody>
          <a:bodyPr spcFirstLastPara="1" wrap="square" lIns="68575" tIns="34275" rIns="68575" bIns="34275" anchor="t" anchorCtr="0">
            <a:noAutofit/>
          </a:bodyPr>
          <a:lstStyle/>
          <a:p>
            <a:pPr lvl="0"/>
            <a:r>
              <a:rPr lang="en-US" sz="3200" dirty="0"/>
              <a:t>R</a:t>
            </a:r>
            <a:r>
              <a:rPr lang="en-US" sz="3200" dirty="0">
                <a:solidFill>
                  <a:schemeClr val="dk1"/>
                </a:solidFill>
              </a:rPr>
              <a:t>é</a:t>
            </a:r>
            <a:r>
              <a:rPr lang="en-US" sz="3200" dirty="0"/>
              <a:t>sum</a:t>
            </a:r>
            <a:r>
              <a:rPr lang="en-US" sz="3200" dirty="0">
                <a:solidFill>
                  <a:schemeClr val="dk1"/>
                </a:solidFill>
              </a:rPr>
              <a:t>é</a:t>
            </a:r>
            <a:r>
              <a:rPr lang="en-US" sz="3200" dirty="0"/>
              <a:t> Formatting Best Practices</a:t>
            </a:r>
            <a:endParaRPr sz="3200" dirty="0"/>
          </a:p>
        </p:txBody>
      </p:sp>
      <p:sp>
        <p:nvSpPr>
          <p:cNvPr id="733" name="Google Shape;733;p82"/>
          <p:cNvSpPr txBox="1">
            <a:spLocks noGrp="1"/>
          </p:cNvSpPr>
          <p:nvPr>
            <p:ph type="body" idx="3"/>
          </p:nvPr>
        </p:nvSpPr>
        <p:spPr>
          <a:xfrm>
            <a:off x="1104824" y="1293670"/>
            <a:ext cx="2029800" cy="2955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US" sz="1600"/>
              <a:t>Length</a:t>
            </a:r>
          </a:p>
        </p:txBody>
      </p:sp>
      <p:sp>
        <p:nvSpPr>
          <p:cNvPr id="731" name="Google Shape;731;p82"/>
          <p:cNvSpPr txBox="1">
            <a:spLocks noGrp="1"/>
          </p:cNvSpPr>
          <p:nvPr>
            <p:ph type="body" idx="1"/>
          </p:nvPr>
        </p:nvSpPr>
        <p:spPr>
          <a:xfrm>
            <a:off x="1104824" y="1923803"/>
            <a:ext cx="2029843" cy="236552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US" sz="1400" dirty="0">
                <a:solidFill>
                  <a:schemeClr val="dk1"/>
                </a:solidFill>
              </a:rPr>
              <a:t>Avoid going over 2 pages (1 page front and back)</a:t>
            </a:r>
          </a:p>
        </p:txBody>
      </p:sp>
      <p:sp>
        <p:nvSpPr>
          <p:cNvPr id="734" name="Google Shape;734;p82"/>
          <p:cNvSpPr txBox="1">
            <a:spLocks noGrp="1"/>
          </p:cNvSpPr>
          <p:nvPr>
            <p:ph type="body" idx="4"/>
          </p:nvPr>
        </p:nvSpPr>
        <p:spPr>
          <a:xfrm>
            <a:off x="3557078" y="1292115"/>
            <a:ext cx="2029800" cy="2955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US" sz="1600"/>
              <a:t>Fonts</a:t>
            </a:r>
            <a:endParaRPr lang="en-US" sz="1400"/>
          </a:p>
        </p:txBody>
      </p:sp>
      <p:sp>
        <p:nvSpPr>
          <p:cNvPr id="732" name="Google Shape;732;p82"/>
          <p:cNvSpPr txBox="1">
            <a:spLocks noGrp="1"/>
          </p:cNvSpPr>
          <p:nvPr>
            <p:ph type="body" idx="2"/>
          </p:nvPr>
        </p:nvSpPr>
        <p:spPr>
          <a:xfrm>
            <a:off x="3557078" y="1923803"/>
            <a:ext cx="2029843" cy="236552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US" sz="1400" b="1" dirty="0">
                <a:solidFill>
                  <a:schemeClr val="dk1"/>
                </a:solidFill>
                <a:latin typeface="Calibri"/>
                <a:ea typeface="Calibri"/>
                <a:cs typeface="Calibri"/>
              </a:rPr>
              <a:t>Calibri</a:t>
            </a:r>
            <a:r>
              <a:rPr lang="en-US" sz="1400" dirty="0">
                <a:solidFill>
                  <a:schemeClr val="dk1"/>
                </a:solidFill>
              </a:rPr>
              <a:t> and </a:t>
            </a:r>
            <a:r>
              <a:rPr lang="en-US" sz="1400" b="1" dirty="0">
                <a:solidFill>
                  <a:schemeClr val="dk1"/>
                </a:solidFill>
                <a:latin typeface="+mj-lt"/>
              </a:rPr>
              <a:t>Arial</a:t>
            </a:r>
            <a:r>
              <a:rPr lang="en-US" sz="1400" dirty="0">
                <a:solidFill>
                  <a:schemeClr val="dk1"/>
                </a:solidFill>
              </a:rPr>
              <a:t> are the best/ most universal options</a:t>
            </a:r>
          </a:p>
          <a:p>
            <a:pPr marL="0" marR="0" lvl="0" indent="0" algn="l" rtl="0">
              <a:lnSpc>
                <a:spcPct val="100000"/>
              </a:lnSpc>
              <a:spcBef>
                <a:spcPts val="0"/>
              </a:spcBef>
              <a:spcAft>
                <a:spcPts val="0"/>
              </a:spcAft>
              <a:buClr>
                <a:schemeClr val="dk2"/>
              </a:buClr>
              <a:buSzPts val="900"/>
              <a:buFont typeface="Arial"/>
              <a:buNone/>
            </a:pPr>
            <a:endParaRPr lang="en-US" sz="1400" dirty="0">
              <a:solidFill>
                <a:schemeClr val="dk1"/>
              </a:solidFill>
            </a:endParaRPr>
          </a:p>
          <a:p>
            <a:pPr marL="0" marR="0" lvl="0" indent="0" algn="l" rtl="0">
              <a:lnSpc>
                <a:spcPct val="100000"/>
              </a:lnSpc>
              <a:spcBef>
                <a:spcPts val="0"/>
              </a:spcBef>
              <a:spcAft>
                <a:spcPts val="0"/>
              </a:spcAft>
              <a:buClr>
                <a:schemeClr val="dk2"/>
              </a:buClr>
              <a:buSzPts val="900"/>
              <a:buFont typeface="Arial"/>
              <a:buNone/>
            </a:pPr>
            <a:r>
              <a:rPr lang="en-US" sz="1400" dirty="0">
                <a:solidFill>
                  <a:schemeClr val="dk1"/>
                </a:solidFill>
              </a:rPr>
              <a:t>Avoid using </a:t>
            </a:r>
            <a:r>
              <a:rPr lang="en-US" sz="1800" b="1" dirty="0">
                <a:solidFill>
                  <a:schemeClr val="dk1"/>
                </a:solidFill>
                <a:latin typeface="Times New Roman"/>
                <a:cs typeface="Times New Roman"/>
              </a:rPr>
              <a:t>serif</a:t>
            </a:r>
            <a:r>
              <a:rPr lang="en-US" sz="1400" dirty="0">
                <a:solidFill>
                  <a:schemeClr val="dk1"/>
                </a:solidFill>
              </a:rPr>
              <a:t> fonts (fonts with lines/dashes under letters) </a:t>
            </a:r>
          </a:p>
          <a:p>
            <a:pPr marL="0" marR="0" lvl="0" indent="0" algn="l" rtl="0">
              <a:lnSpc>
                <a:spcPct val="100000"/>
              </a:lnSpc>
              <a:spcBef>
                <a:spcPts val="0"/>
              </a:spcBef>
              <a:spcAft>
                <a:spcPts val="0"/>
              </a:spcAft>
              <a:buClr>
                <a:schemeClr val="dk2"/>
              </a:buClr>
              <a:buSzPts val="900"/>
              <a:buFont typeface="Arial"/>
              <a:buNone/>
            </a:pPr>
            <a:endParaRPr dirty="0">
              <a:solidFill>
                <a:schemeClr val="dk1"/>
              </a:solidFill>
            </a:endParaRPr>
          </a:p>
        </p:txBody>
      </p:sp>
      <p:sp>
        <p:nvSpPr>
          <p:cNvPr id="736" name="Google Shape;736;p82"/>
          <p:cNvSpPr txBox="1">
            <a:spLocks noGrp="1"/>
          </p:cNvSpPr>
          <p:nvPr>
            <p:ph type="body" idx="6"/>
          </p:nvPr>
        </p:nvSpPr>
        <p:spPr>
          <a:xfrm>
            <a:off x="6009333" y="1292115"/>
            <a:ext cx="2029800" cy="2955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US" sz="1600"/>
              <a:t>Margins</a:t>
            </a:r>
          </a:p>
        </p:txBody>
      </p:sp>
      <p:sp>
        <p:nvSpPr>
          <p:cNvPr id="735" name="Google Shape;735;p82"/>
          <p:cNvSpPr txBox="1">
            <a:spLocks noGrp="1"/>
          </p:cNvSpPr>
          <p:nvPr>
            <p:ph type="body" idx="5"/>
          </p:nvPr>
        </p:nvSpPr>
        <p:spPr>
          <a:xfrm>
            <a:off x="6009333" y="1923803"/>
            <a:ext cx="2029800" cy="2365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US" sz="1400" dirty="0">
                <a:solidFill>
                  <a:schemeClr val="dk1"/>
                </a:solidFill>
              </a:rPr>
              <a:t>Avoid going any smaller than .75 inch on margins</a:t>
            </a:r>
          </a:p>
          <a:p>
            <a:pPr marL="0" lvl="0" indent="0" algn="l" rtl="0">
              <a:spcBef>
                <a:spcPts val="0"/>
              </a:spcBef>
              <a:spcAft>
                <a:spcPts val="0"/>
              </a:spcAft>
              <a:buNone/>
            </a:pPr>
            <a:endParaRPr lang="en-US" sz="1400" dirty="0">
              <a:solidFill>
                <a:schemeClr val="dk1"/>
              </a:solidFill>
            </a:endParaRPr>
          </a:p>
          <a:p>
            <a:pPr marL="0" lvl="0" indent="0" algn="l" rtl="0">
              <a:spcBef>
                <a:spcPts val="0"/>
              </a:spcBef>
              <a:spcAft>
                <a:spcPts val="0"/>
              </a:spcAft>
              <a:buNone/>
            </a:pPr>
            <a:r>
              <a:rPr lang="en-US" sz="1400" dirty="0">
                <a:solidFill>
                  <a:schemeClr val="dk1"/>
                </a:solidFill>
              </a:rPr>
              <a:t>Too wide margins = too little information, too thin = too much</a:t>
            </a:r>
          </a:p>
          <a:p>
            <a:pPr marL="0" lvl="0" indent="0" algn="l" rtl="0">
              <a:spcBef>
                <a:spcPts val="0"/>
              </a:spcBef>
              <a:spcAft>
                <a:spcPts val="0"/>
              </a:spcAft>
              <a:buNone/>
            </a:pPr>
            <a:endParaRPr dirty="0">
              <a:solidFill>
                <a:schemeClr val="dk1"/>
              </a:solidFill>
            </a:endParaRPr>
          </a:p>
        </p:txBody>
      </p:sp>
      <p:sp>
        <p:nvSpPr>
          <p:cNvPr id="730" name="Google Shape;730;p82"/>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18</a:t>
            </a:fld>
            <a:endParaRPr sz="14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84"/>
          <p:cNvSpPr txBox="1">
            <a:spLocks noGrp="1"/>
          </p:cNvSpPr>
          <p:nvPr>
            <p:ph type="title"/>
          </p:nvPr>
        </p:nvSpPr>
        <p:spPr>
          <a:xfrm>
            <a:off x="258679" y="94419"/>
            <a:ext cx="8626642" cy="568711"/>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2"/>
              </a:buClr>
              <a:buSzPts val="3300"/>
              <a:buFont typeface="Arial"/>
              <a:buNone/>
            </a:pPr>
            <a:r>
              <a:rPr lang="en-US" sz="3200" dirty="0"/>
              <a:t>What Not To Include </a:t>
            </a:r>
            <a:endParaRPr sz="3200" dirty="0"/>
          </a:p>
        </p:txBody>
      </p:sp>
      <p:graphicFrame>
        <p:nvGraphicFramePr>
          <p:cNvPr id="760" name="Google Shape;760;p84" descr="A graph with two columns. First column's header says Content. Under the content column is listed: &#10;Social Security Number&#10;Age &#10;Race&#10;Martial Status&#10;Photos&#10;&quot;Mother/Father of 3 kids&quot;&#10;&quot;Aged&quot;&#10;&quot;Novice&quot;&#10;&quot;Over 10+ years of experience&quot; (unless asked for on application&#10;&#10;The second column is titled Formatting. Under that column is listed:&#10;Graphics/graphs&#10;Tables&#10;Fancy formatting/Templates that are too &quot;busy&quot;&#10;borders/backgrounds&#10;Inconsistent formatting/ fonts/ font sizes&#10;These have a hard time getting through A.T.S's "/>
          <p:cNvGraphicFramePr/>
          <p:nvPr>
            <p:extLst>
              <p:ext uri="{D42A27DB-BD31-4B8C-83A1-F6EECF244321}">
                <p14:modId xmlns:p14="http://schemas.microsoft.com/office/powerpoint/2010/main" val="3887882144"/>
              </p:ext>
            </p:extLst>
          </p:nvPr>
        </p:nvGraphicFramePr>
        <p:xfrm>
          <a:off x="110313" y="594301"/>
          <a:ext cx="8606304" cy="4454780"/>
        </p:xfrm>
        <a:graphic>
          <a:graphicData uri="http://schemas.openxmlformats.org/drawingml/2006/table">
            <a:tbl>
              <a:tblPr firstRow="1" bandRow="1">
                <a:noFill/>
                <a:tableStyleId>{4D887EA6-C14D-45CF-AD48-0331071036C0}</a:tableStyleId>
              </a:tblPr>
              <a:tblGrid>
                <a:gridCol w="4229683">
                  <a:extLst>
                    <a:ext uri="{9D8B030D-6E8A-4147-A177-3AD203B41FA5}">
                      <a16:colId xmlns:a16="http://schemas.microsoft.com/office/drawing/2014/main" val="20000"/>
                    </a:ext>
                  </a:extLst>
                </a:gridCol>
                <a:gridCol w="4376621">
                  <a:extLst>
                    <a:ext uri="{9D8B030D-6E8A-4147-A177-3AD203B41FA5}">
                      <a16:colId xmlns:a16="http://schemas.microsoft.com/office/drawing/2014/main" val="20001"/>
                    </a:ext>
                  </a:extLst>
                </a:gridCol>
              </a:tblGrid>
              <a:tr h="465800">
                <a:tc>
                  <a:txBody>
                    <a:bodyPr/>
                    <a:lstStyle/>
                    <a:p>
                      <a:pPr marL="0" marR="0" lvl="0" indent="0" algn="l" rtl="0">
                        <a:spcBef>
                          <a:spcPts val="0"/>
                        </a:spcBef>
                        <a:spcAft>
                          <a:spcPts val="0"/>
                        </a:spcAft>
                        <a:buNone/>
                      </a:pPr>
                      <a:r>
                        <a:rPr lang="en-US" sz="1600" i="0" u="none" strike="noStrike" cap="none">
                          <a:solidFill>
                            <a:schemeClr val="accent3"/>
                          </a:solidFill>
                          <a:latin typeface="Lato"/>
                          <a:ea typeface="Lato"/>
                          <a:cs typeface="Lato"/>
                          <a:sym typeface="Lato"/>
                        </a:rPr>
                        <a:t>Content</a:t>
                      </a:r>
                      <a:endParaRPr sz="1600">
                        <a:latin typeface="Lato"/>
                        <a:ea typeface="Lato"/>
                        <a:cs typeface="Lato"/>
                        <a:sym typeface="Lato"/>
                      </a:endParaRPr>
                    </a:p>
                  </a:txBody>
                  <a:tcPr marL="102875" marR="102875" marT="102875" marB="1028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1970"/>
                    </a:solidFill>
                  </a:tcPr>
                </a:tc>
                <a:tc>
                  <a:txBody>
                    <a:bodyPr/>
                    <a:lstStyle/>
                    <a:p>
                      <a:pPr marL="0" marR="0" lvl="0" indent="0" algn="l" rtl="0">
                        <a:lnSpc>
                          <a:spcPct val="100000"/>
                        </a:lnSpc>
                        <a:spcBef>
                          <a:spcPts val="0"/>
                        </a:spcBef>
                        <a:spcAft>
                          <a:spcPts val="0"/>
                        </a:spcAft>
                        <a:buClr>
                          <a:schemeClr val="accent3"/>
                        </a:buClr>
                        <a:buSzPts val="1700"/>
                        <a:buFont typeface="Open Sans SemiBold"/>
                        <a:buNone/>
                      </a:pPr>
                      <a:r>
                        <a:rPr lang="en-US" sz="1600" i="0" u="none" strike="noStrike" cap="none" dirty="0">
                          <a:solidFill>
                            <a:schemeClr val="accent3"/>
                          </a:solidFill>
                          <a:latin typeface="Lato"/>
                          <a:ea typeface="Lato"/>
                          <a:cs typeface="Lato"/>
                          <a:sym typeface="Lato"/>
                        </a:rPr>
                        <a:t>Formatting</a:t>
                      </a:r>
                      <a:endParaRPr sz="1600" dirty="0">
                        <a:latin typeface="Lato"/>
                        <a:ea typeface="Lato"/>
                        <a:cs typeface="Lato"/>
                        <a:sym typeface="Lato"/>
                      </a:endParaRPr>
                    </a:p>
                  </a:txBody>
                  <a:tcPr marL="102875" marR="102875" marT="102875" marB="1028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1970"/>
                    </a:solidFill>
                  </a:tcPr>
                </a:tc>
                <a:extLst>
                  <a:ext uri="{0D108BD9-81ED-4DB2-BD59-A6C34878D82A}">
                    <a16:rowId xmlns:a16="http://schemas.microsoft.com/office/drawing/2014/main" val="10000"/>
                  </a:ext>
                </a:extLst>
              </a:tr>
              <a:tr h="0">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Social Security Number</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171450" lvl="0" indent="-171450" algn="l" rtl="0">
                        <a:spcBef>
                          <a:spcPts val="1000"/>
                        </a:spcBef>
                        <a:spcAft>
                          <a:spcPts val="0"/>
                        </a:spcAft>
                        <a:buClr>
                          <a:schemeClr val="dk1"/>
                        </a:buClr>
                        <a:buFont typeface="Arial" panose="020B0604020202020204" pitchFamily="34" charset="0"/>
                        <a:buChar char="•"/>
                      </a:pPr>
                      <a:r>
                        <a:rPr lang="en-US" sz="1400" dirty="0">
                          <a:latin typeface="Lato"/>
                          <a:ea typeface="Lato"/>
                          <a:cs typeface="Lato"/>
                          <a:sym typeface="Lato"/>
                        </a:rPr>
                        <a:t>Graphics/graphs</a:t>
                      </a: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Age</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171450" lvl="0" indent="-171450" algn="l" rtl="0">
                        <a:spcBef>
                          <a:spcPts val="1000"/>
                        </a:spcBef>
                        <a:spcAft>
                          <a:spcPts val="0"/>
                        </a:spcAft>
                        <a:buClr>
                          <a:schemeClr val="dk1"/>
                        </a:buClr>
                        <a:buFont typeface="Arial" panose="020B0604020202020204" pitchFamily="34" charset="0"/>
                        <a:buChar char="•"/>
                      </a:pPr>
                      <a:r>
                        <a:rPr lang="en-US" sz="1400" dirty="0">
                          <a:latin typeface="Lato"/>
                          <a:ea typeface="Lato"/>
                          <a:cs typeface="Lato"/>
                          <a:sym typeface="Lato"/>
                        </a:rPr>
                        <a:t>Tables</a:t>
                      </a: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2375966111"/>
                  </a:ext>
                </a:extLst>
              </a:tr>
              <a:tr h="404528">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Race</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171450" lvl="0" indent="-171450" algn="l" rtl="0">
                        <a:spcBef>
                          <a:spcPts val="1000"/>
                        </a:spcBef>
                        <a:spcAft>
                          <a:spcPts val="0"/>
                        </a:spcAft>
                        <a:buClr>
                          <a:schemeClr val="dk1"/>
                        </a:buClr>
                        <a:buFont typeface="Arial" panose="020B0604020202020204" pitchFamily="34" charset="0"/>
                        <a:buChar char="•"/>
                      </a:pPr>
                      <a:r>
                        <a:rPr lang="en-US" sz="1400" dirty="0">
                          <a:latin typeface="Lato"/>
                          <a:ea typeface="Lato"/>
                          <a:cs typeface="Lato"/>
                          <a:sym typeface="Lato"/>
                        </a:rPr>
                        <a:t>Fancy formatting/templates that are too “busy”</a:t>
                      </a: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53254971"/>
                  </a:ext>
                </a:extLst>
              </a:tr>
              <a:tr h="0">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Marital Status</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171450" lvl="0" indent="-171450" algn="l" rtl="0">
                        <a:spcBef>
                          <a:spcPts val="1000"/>
                        </a:spcBef>
                        <a:spcAft>
                          <a:spcPts val="0"/>
                        </a:spcAft>
                        <a:buClr>
                          <a:schemeClr val="dk1"/>
                        </a:buClr>
                        <a:buFont typeface="Arial" panose="020B0604020202020204" pitchFamily="34" charset="0"/>
                        <a:buChar char="•"/>
                      </a:pPr>
                      <a:r>
                        <a:rPr lang="en-US" sz="1400" dirty="0">
                          <a:latin typeface="Lato"/>
                          <a:ea typeface="Lato"/>
                          <a:cs typeface="Lato"/>
                          <a:sym typeface="Lato"/>
                        </a:rPr>
                        <a:t>Borders/ backgrounds</a:t>
                      </a: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2132169800"/>
                  </a:ext>
                </a:extLst>
              </a:tr>
              <a:tr h="0">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Photos</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171450" lvl="0" indent="-171450" algn="l" rtl="0">
                        <a:spcBef>
                          <a:spcPts val="1000"/>
                        </a:spcBef>
                        <a:spcAft>
                          <a:spcPts val="0"/>
                        </a:spcAft>
                        <a:buClr>
                          <a:schemeClr val="dk1"/>
                        </a:buClr>
                        <a:buFont typeface="Arial" panose="020B0604020202020204" pitchFamily="34" charset="0"/>
                        <a:buChar char="•"/>
                      </a:pPr>
                      <a:r>
                        <a:rPr lang="fr-FR" sz="1400" dirty="0">
                          <a:latin typeface="Lato"/>
                          <a:ea typeface="Lato"/>
                          <a:cs typeface="Lato"/>
                          <a:sym typeface="Lato"/>
                        </a:rPr>
                        <a:t>Inconsistant </a:t>
                      </a:r>
                      <a:r>
                        <a:rPr lang="fr-FR" sz="1400" dirty="0" err="1">
                          <a:latin typeface="Lato"/>
                          <a:ea typeface="Lato"/>
                          <a:cs typeface="Lato"/>
                          <a:sym typeface="Lato"/>
                        </a:rPr>
                        <a:t>formatting</a:t>
                      </a:r>
                      <a:r>
                        <a:rPr lang="fr-FR" sz="1400" dirty="0">
                          <a:latin typeface="Lato"/>
                          <a:ea typeface="Lato"/>
                          <a:cs typeface="Lato"/>
                          <a:sym typeface="Lato"/>
                        </a:rPr>
                        <a:t>/ fonts/ font sizes</a:t>
                      </a: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3703865114"/>
                  </a:ext>
                </a:extLst>
              </a:tr>
              <a:tr h="0">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“Mother/Father of 3 kids”</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1000"/>
                        </a:spcBef>
                        <a:spcAft>
                          <a:spcPts val="0"/>
                        </a:spcAft>
                        <a:buClr>
                          <a:schemeClr val="dk1"/>
                        </a:buClr>
                        <a:buSzTx/>
                        <a:buFont typeface="Arial"/>
                        <a:buNone/>
                        <a:tabLst/>
                        <a:defRPr/>
                      </a:pPr>
                      <a:r>
                        <a:rPr lang="en-US" sz="1400" b="1" dirty="0">
                          <a:latin typeface="Lato"/>
                          <a:ea typeface="Lato"/>
                          <a:cs typeface="Lato"/>
                          <a:sym typeface="Lato"/>
                        </a:rPr>
                        <a:t>These have a hard time getting through A.T.S’s</a:t>
                      </a: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681168651"/>
                  </a:ext>
                </a:extLst>
              </a:tr>
              <a:tr h="422740">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“Aged”</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0" lvl="0" indent="0" algn="l" rtl="0">
                        <a:spcBef>
                          <a:spcPts val="1000"/>
                        </a:spcBef>
                        <a:spcAft>
                          <a:spcPts val="0"/>
                        </a:spcAft>
                        <a:buClr>
                          <a:schemeClr val="dk1"/>
                        </a:buClr>
                        <a:buFont typeface="Arial"/>
                        <a:buNone/>
                      </a:pPr>
                      <a:r>
                        <a:rPr lang="en-US" sz="1400" b="0" i="0" u="none" strike="noStrike" cap="none" dirty="0">
                          <a:solidFill>
                            <a:schemeClr val="bg1"/>
                          </a:solidFill>
                          <a:effectLst/>
                          <a:latin typeface="Calibri"/>
                          <a:ea typeface="Calibri"/>
                          <a:cs typeface="Calibri"/>
                          <a:sym typeface="Arial"/>
                        </a:rPr>
                        <a:t>no more Formatting items</a:t>
                      </a:r>
                      <a:endParaRPr lang="en-US" sz="1100" dirty="0">
                        <a:solidFill>
                          <a:schemeClr val="bg1"/>
                        </a:solidFill>
                        <a:latin typeface="Lato"/>
                        <a:ea typeface="Lato"/>
                        <a:cs typeface="Lato"/>
                        <a:sym typeface="Lato"/>
                      </a:endParaRP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3717382044"/>
                  </a:ext>
                </a:extLst>
              </a:tr>
              <a:tr h="0">
                <a:tc>
                  <a:txBody>
                    <a:bodyPr/>
                    <a:lstStyle/>
                    <a:p>
                      <a:pPr marL="171450" marR="0" lvl="0" indent="-171450" algn="l" rtl="0">
                        <a:spcBef>
                          <a:spcPts val="1000"/>
                        </a:spcBef>
                        <a:spcAft>
                          <a:spcPts val="0"/>
                        </a:spcAft>
                        <a:buFont typeface="Arial" panose="020B0604020202020204" pitchFamily="34" charset="0"/>
                        <a:buChar char="•"/>
                      </a:pPr>
                      <a:r>
                        <a:rPr lang="en-US" sz="1400" i="0" u="none" strike="noStrike" cap="none" dirty="0">
                          <a:solidFill>
                            <a:schemeClr val="dk1"/>
                          </a:solidFill>
                          <a:latin typeface="Lato"/>
                          <a:ea typeface="Lato"/>
                          <a:cs typeface="Lato"/>
                          <a:sym typeface="Lato"/>
                        </a:rPr>
                        <a:t>“Novice”</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1000"/>
                        </a:spcBef>
                        <a:spcAft>
                          <a:spcPts val="0"/>
                        </a:spcAft>
                        <a:buClr>
                          <a:schemeClr val="dk1"/>
                        </a:buClr>
                        <a:buSzTx/>
                        <a:buFont typeface="Arial"/>
                        <a:buNone/>
                        <a:tabLst/>
                        <a:defRPr/>
                      </a:pPr>
                      <a:r>
                        <a:rPr lang="en-US" sz="1000" b="0" i="0" u="none" strike="noStrike" cap="none" dirty="0">
                          <a:solidFill>
                            <a:schemeClr val="bg1"/>
                          </a:solidFill>
                          <a:effectLst/>
                          <a:latin typeface="Calibri"/>
                          <a:ea typeface="Calibri"/>
                          <a:cs typeface="Calibri"/>
                          <a:sym typeface="Arial"/>
                        </a:rPr>
                        <a:t>no more Formatting items</a:t>
                      </a:r>
                      <a:endParaRPr lang="en-US" sz="800" dirty="0">
                        <a:solidFill>
                          <a:schemeClr val="bg1"/>
                        </a:solidFill>
                        <a:latin typeface="Lato"/>
                        <a:ea typeface="Lato"/>
                        <a:cs typeface="Lato"/>
                        <a:sym typeface="Lato"/>
                      </a:endParaRP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2259400329"/>
                  </a:ext>
                </a:extLst>
              </a:tr>
              <a:tr h="0">
                <a:tc>
                  <a:txBody>
                    <a:bodyPr/>
                    <a:lstStyle/>
                    <a:p>
                      <a:pPr marL="171450" marR="0" lvl="0" indent="-171450" algn="l" defTabSz="914400" rtl="0" eaLnBrk="1" fontAlgn="auto" latinLnBrk="0" hangingPunct="1">
                        <a:lnSpc>
                          <a:spcPct val="100000"/>
                        </a:lnSpc>
                        <a:spcBef>
                          <a:spcPts val="1000"/>
                        </a:spcBef>
                        <a:spcAft>
                          <a:spcPts val="0"/>
                        </a:spcAft>
                        <a:buClr>
                          <a:srgbClr val="000000"/>
                        </a:buClr>
                        <a:buSzTx/>
                        <a:buFont typeface="Arial" panose="020B0604020202020204" pitchFamily="34" charset="0"/>
                        <a:buChar char="•"/>
                        <a:tabLst/>
                        <a:defRPr/>
                      </a:pPr>
                      <a:r>
                        <a:rPr lang="en-US" sz="1400" i="0" u="none" strike="noStrike" cap="none" dirty="0">
                          <a:solidFill>
                            <a:schemeClr val="dk1"/>
                          </a:solidFill>
                          <a:latin typeface="Lato"/>
                          <a:ea typeface="Lato"/>
                          <a:cs typeface="Lato"/>
                          <a:sym typeface="Lato"/>
                        </a:rPr>
                        <a:t>“Over 10+ years of experience” (unless asked for on application)</a:t>
                      </a:r>
                    </a:p>
                  </a:txBody>
                  <a:tcPr marL="102875" marR="102875" marT="102875" marB="102875">
                    <a:lnL w="12700" cap="flat" cmpd="sng">
                      <a:solidFill>
                        <a:schemeClr val="lt2"/>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1000"/>
                        </a:spcBef>
                        <a:spcAft>
                          <a:spcPts val="0"/>
                        </a:spcAft>
                        <a:buClr>
                          <a:schemeClr val="dk1"/>
                        </a:buClr>
                        <a:buSzTx/>
                        <a:buFont typeface="Arial"/>
                        <a:buNone/>
                        <a:tabLst/>
                        <a:defRPr/>
                      </a:pPr>
                      <a:r>
                        <a:rPr lang="en-US" sz="1100" b="0" i="0" u="none" strike="noStrike" cap="none" dirty="0">
                          <a:solidFill>
                            <a:schemeClr val="bg1"/>
                          </a:solidFill>
                          <a:effectLst/>
                          <a:latin typeface="Calibri"/>
                          <a:ea typeface="Calibri"/>
                          <a:cs typeface="Calibri"/>
                          <a:sym typeface="Arial"/>
                        </a:rPr>
                        <a:t>no more Formatting items</a:t>
                      </a:r>
                      <a:endParaRPr lang="en-US" sz="1000" dirty="0">
                        <a:solidFill>
                          <a:schemeClr val="bg1"/>
                        </a:solidFill>
                        <a:latin typeface="Lato"/>
                        <a:ea typeface="Lato"/>
                        <a:cs typeface="Lato"/>
                        <a:sym typeface="Lato"/>
                      </a:endParaRPr>
                    </a:p>
                  </a:txBody>
                  <a:tcPr marL="102875" marR="102875" marT="102875" marB="102875">
                    <a:lnL w="12700" cap="flat" cmpd="sng" algn="ctr">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lgn="ctr">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extLst>
                  <a:ext uri="{0D108BD9-81ED-4DB2-BD59-A6C34878D82A}">
                    <a16:rowId xmlns:a16="http://schemas.microsoft.com/office/drawing/2014/main" val="2455069980"/>
                  </a:ext>
                </a:extLst>
              </a:tr>
            </a:tbl>
          </a:graphicData>
        </a:graphic>
      </p:graphicFrame>
      <p:sp>
        <p:nvSpPr>
          <p:cNvPr id="759" name="Google Shape;759;p84"/>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19</a:t>
            </a:fld>
            <a:endParaRPr sz="14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4" name="Google Shape;589;p66" descr="View of a Colorado mountain range during sunset with a lake in front of the mountains">
            <a:extLst>
              <a:ext uri="{FF2B5EF4-FFF2-40B4-BE49-F238E27FC236}">
                <a16:creationId xmlns:a16="http://schemas.microsoft.com/office/drawing/2014/main" id="{4A5CA903-B342-287E-7028-3A97F74D85D4}"/>
              </a:ext>
            </a:extLst>
          </p:cNvPr>
          <p:cNvPicPr preferRelativeResize="0">
            <a:picLocks/>
          </p:cNvPicPr>
          <p:nvPr/>
        </p:nvPicPr>
        <p:blipFill rotWithShape="1">
          <a:blip r:embed="rId3">
            <a:alphaModFix/>
          </a:blip>
          <a:srcRect/>
          <a:stretch/>
        </p:blipFill>
        <p:spPr>
          <a:xfrm>
            <a:off x="0" y="0"/>
            <a:ext cx="9144000" cy="5143500"/>
          </a:xfrm>
          <a:prstGeom prst="rect">
            <a:avLst/>
          </a:prstGeom>
          <a:noFill/>
          <a:ln>
            <a:noFill/>
          </a:ln>
        </p:spPr>
      </p:pic>
      <p:sp>
        <p:nvSpPr>
          <p:cNvPr id="1128" name="Google Shape;1128;p111">
            <a:extLst>
              <a:ext uri="{C183D7F6-B498-43B3-948B-1728B52AA6E4}">
                <adec:decorative xmlns:adec="http://schemas.microsoft.com/office/drawing/2017/decorative" val="1"/>
              </a:ext>
            </a:extLst>
          </p:cNvPr>
          <p:cNvSpPr/>
          <p:nvPr/>
        </p:nvSpPr>
        <p:spPr>
          <a:xfrm>
            <a:off x="5502570" y="734090"/>
            <a:ext cx="3133725" cy="4172962"/>
          </a:xfrm>
          <a:prstGeom prst="rect">
            <a:avLst/>
          </a:prstGeom>
          <a:solidFill>
            <a:srgbClr val="0019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29" name="Google Shape;1129;p111"/>
          <p:cNvSpPr txBox="1">
            <a:spLocks noGrp="1"/>
          </p:cNvSpPr>
          <p:nvPr>
            <p:ph type="title"/>
          </p:nvPr>
        </p:nvSpPr>
        <p:spPr>
          <a:xfrm>
            <a:off x="400059" y="599860"/>
            <a:ext cx="3319598" cy="994172"/>
          </a:xfrm>
          <a:prstGeom prst="rect">
            <a:avLst/>
          </a:prstGeom>
          <a:noFill/>
          <a:ln>
            <a:noFill/>
          </a:ln>
        </p:spPr>
        <p:txBody>
          <a:bodyPr spcFirstLastPara="1" wrap="square" lIns="68575" tIns="34275" rIns="68575" bIns="34275" anchor="ctr" anchorCtr="0">
            <a:noAutofit/>
          </a:bodyPr>
          <a:lstStyle/>
          <a:p>
            <a:pPr marL="0" lvl="0" indent="0" rtl="0">
              <a:lnSpc>
                <a:spcPct val="90000"/>
              </a:lnSpc>
              <a:spcBef>
                <a:spcPts val="0"/>
              </a:spcBef>
              <a:spcAft>
                <a:spcPts val="0"/>
              </a:spcAft>
              <a:buClr>
                <a:schemeClr val="lt1"/>
              </a:buClr>
              <a:buSzPts val="3300"/>
              <a:buFont typeface="Arial"/>
              <a:buNone/>
            </a:pPr>
            <a:r>
              <a:rPr lang="en" sz="3200"/>
              <a:t>Objectives</a:t>
            </a:r>
            <a:endParaRPr sz="3200"/>
          </a:p>
        </p:txBody>
      </p:sp>
      <p:sp>
        <p:nvSpPr>
          <p:cNvPr id="1132" name="Google Shape;1132;p111"/>
          <p:cNvSpPr txBox="1">
            <a:spLocks noGrp="1"/>
          </p:cNvSpPr>
          <p:nvPr>
            <p:ph type="body" idx="1"/>
          </p:nvPr>
        </p:nvSpPr>
        <p:spPr>
          <a:xfrm>
            <a:off x="5601314" y="921920"/>
            <a:ext cx="2641268" cy="346472"/>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 sz="1800"/>
              <a:t>Today</a:t>
            </a:r>
            <a:r>
              <a:rPr lang="en" sz="1600"/>
              <a:t>, we will….</a:t>
            </a:r>
            <a:endParaRPr lang="en-US" sz="1600"/>
          </a:p>
        </p:txBody>
      </p:sp>
      <p:sp>
        <p:nvSpPr>
          <p:cNvPr id="1131" name="Google Shape;1131;p111"/>
          <p:cNvSpPr txBox="1">
            <a:spLocks noGrp="1"/>
          </p:cNvSpPr>
          <p:nvPr>
            <p:ph type="body" idx="3"/>
          </p:nvPr>
        </p:nvSpPr>
        <p:spPr>
          <a:xfrm>
            <a:off x="5601314" y="1351298"/>
            <a:ext cx="3046080" cy="3423939"/>
          </a:xfrm>
          <a:prstGeom prst="rect">
            <a:avLst/>
          </a:prstGeom>
          <a:noFill/>
          <a:ln>
            <a:noFill/>
          </a:ln>
        </p:spPr>
        <p:txBody>
          <a:bodyPr spcFirstLastPara="1" wrap="square" lIns="68575" tIns="34275" rIns="68575" bIns="34275" anchor="t" anchorCtr="0">
            <a:noAutofit/>
          </a:bodyPr>
          <a:lstStyle/>
          <a:p>
            <a:pPr marL="285750" indent="-285750">
              <a:spcBef>
                <a:spcPts val="1000"/>
              </a:spcBef>
              <a:buClr>
                <a:srgbClr val="FFFFFF"/>
              </a:buClr>
            </a:pPr>
            <a:r>
              <a:rPr lang="en-US" sz="1600" dirty="0">
                <a:solidFill>
                  <a:srgbClr val="FFFFFF"/>
                </a:solidFill>
              </a:rPr>
              <a:t>Understand the importance of a r</a:t>
            </a:r>
            <a:r>
              <a:rPr lang="en" sz="1600" dirty="0"/>
              <a:t>é</a:t>
            </a:r>
            <a:r>
              <a:rPr lang="en-US" sz="1600" dirty="0">
                <a:solidFill>
                  <a:srgbClr val="FFFFFF"/>
                </a:solidFill>
              </a:rPr>
              <a:t>sum</a:t>
            </a:r>
            <a:r>
              <a:rPr lang="en" sz="1600" dirty="0"/>
              <a:t>é</a:t>
            </a:r>
          </a:p>
          <a:p>
            <a:pPr marL="285750" indent="-285750">
              <a:spcBef>
                <a:spcPts val="1000"/>
              </a:spcBef>
              <a:buClr>
                <a:srgbClr val="FFFFFF"/>
              </a:buClr>
            </a:pPr>
            <a:r>
              <a:rPr lang="en-US" sz="1600" dirty="0">
                <a:solidFill>
                  <a:srgbClr val="FFFFFF"/>
                </a:solidFill>
              </a:rPr>
              <a:t>Learn the difference between Chronological vs Combination templates</a:t>
            </a:r>
          </a:p>
          <a:p>
            <a:pPr marL="285750" indent="-285750">
              <a:spcBef>
                <a:spcPts val="1000"/>
              </a:spcBef>
              <a:buClr>
                <a:srgbClr val="FFFFFF"/>
              </a:buClr>
            </a:pPr>
            <a:r>
              <a:rPr lang="en-US" sz="1600" dirty="0">
                <a:solidFill>
                  <a:srgbClr val="FFFFFF"/>
                </a:solidFill>
              </a:rPr>
              <a:t>Have an introduction to Applicant Tracking Systems (A.T.S’s)</a:t>
            </a:r>
          </a:p>
          <a:p>
            <a:pPr marL="285750" indent="-285750">
              <a:spcBef>
                <a:spcPts val="1000"/>
              </a:spcBef>
              <a:buClr>
                <a:srgbClr val="FFFFFF"/>
              </a:buClr>
            </a:pPr>
            <a:r>
              <a:rPr lang="en-US" sz="1600" dirty="0">
                <a:solidFill>
                  <a:srgbClr val="FFFFFF"/>
                </a:solidFill>
              </a:rPr>
              <a:t>Learn r</a:t>
            </a:r>
            <a:r>
              <a:rPr lang="en" sz="1600" dirty="0"/>
              <a:t>é</a:t>
            </a:r>
            <a:r>
              <a:rPr lang="en-US" sz="1600" dirty="0">
                <a:solidFill>
                  <a:srgbClr val="FFFFFF"/>
                </a:solidFill>
              </a:rPr>
              <a:t>sum</a:t>
            </a:r>
            <a:r>
              <a:rPr lang="en" sz="1600" dirty="0"/>
              <a:t>é</a:t>
            </a:r>
            <a:r>
              <a:rPr lang="en-US" sz="1600" dirty="0">
                <a:solidFill>
                  <a:srgbClr val="FFFFFF"/>
                </a:solidFill>
              </a:rPr>
              <a:t> best practices</a:t>
            </a:r>
          </a:p>
          <a:p>
            <a:pPr marL="0" indent="0">
              <a:spcBef>
                <a:spcPts val="1000"/>
              </a:spcBef>
              <a:buClr>
                <a:srgbClr val="FFFFFF"/>
              </a:buClr>
              <a:buNone/>
            </a:pPr>
            <a:endParaRPr sz="1400" dirty="0">
              <a:solidFill>
                <a:srgbClr val="FFFFFF"/>
              </a:solidFill>
            </a:endParaRPr>
          </a:p>
        </p:txBody>
      </p:sp>
      <p:sp>
        <p:nvSpPr>
          <p:cNvPr id="2" name="Slide Number Placeholder 1">
            <a:extLst>
              <a:ext uri="{FF2B5EF4-FFF2-40B4-BE49-F238E27FC236}">
                <a16:creationId xmlns:a16="http://schemas.microsoft.com/office/drawing/2014/main" id="{A0ACDCDE-44CE-C3EA-9DE1-5E744E2A88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400" smtClean="0">
                <a:solidFill>
                  <a:schemeClr val="bg1"/>
                </a:solidFill>
              </a:rPr>
              <a:t>2</a:t>
            </a:fld>
            <a:endParaRPr lang="en" sz="14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4"/>
          <p:cNvSpPr txBox="1">
            <a:spLocks noGrp="1"/>
          </p:cNvSpPr>
          <p:nvPr>
            <p:ph type="title"/>
          </p:nvPr>
        </p:nvSpPr>
        <p:spPr>
          <a:xfrm>
            <a:off x="486136" y="423208"/>
            <a:ext cx="3897656" cy="1052564"/>
          </a:xfrm>
          <a:prstGeom prst="rect">
            <a:avLst/>
          </a:prstGeom>
          <a:noFill/>
          <a:ln>
            <a:noFill/>
          </a:ln>
        </p:spPr>
        <p:txBody>
          <a:bodyPr spcFirstLastPara="1" wrap="square" lIns="68575" tIns="34275" rIns="68575" bIns="34275" anchor="ctr" anchorCtr="0">
            <a:noAutofit/>
          </a:bodyPr>
          <a:lstStyle/>
          <a:p>
            <a:pPr lvl="0">
              <a:buSzPts val="3300"/>
            </a:pPr>
            <a:r>
              <a:rPr lang="en-US" sz="3200" dirty="0"/>
              <a:t>Getting Help With Your R</a:t>
            </a:r>
            <a:r>
              <a:rPr lang="en-US" sz="3200" dirty="0">
                <a:solidFill>
                  <a:schemeClr val="dk1"/>
                </a:solidFill>
              </a:rPr>
              <a:t>é</a:t>
            </a:r>
            <a:r>
              <a:rPr lang="en-US" sz="3200" dirty="0"/>
              <a:t>sum</a:t>
            </a:r>
            <a:r>
              <a:rPr lang="en-US" sz="3200" dirty="0">
                <a:solidFill>
                  <a:schemeClr val="dk1"/>
                </a:solidFill>
              </a:rPr>
              <a:t>é</a:t>
            </a:r>
            <a:endParaRPr sz="3200" dirty="0"/>
          </a:p>
        </p:txBody>
      </p:sp>
      <p:sp>
        <p:nvSpPr>
          <p:cNvPr id="860" name="Google Shape;860;p94"/>
          <p:cNvSpPr txBox="1">
            <a:spLocks noGrp="1"/>
          </p:cNvSpPr>
          <p:nvPr>
            <p:ph type="body" idx="1"/>
          </p:nvPr>
        </p:nvSpPr>
        <p:spPr>
          <a:xfrm>
            <a:off x="4740043" y="691640"/>
            <a:ext cx="3897600" cy="260700"/>
          </a:xfrm>
          <a:prstGeom prst="rect">
            <a:avLst/>
          </a:prstGeom>
          <a:solidFill>
            <a:srgbClr val="001970"/>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 sz="1600"/>
              <a:t>It’s okay to get some help</a:t>
            </a:r>
            <a:endParaRPr sz="1600"/>
          </a:p>
        </p:txBody>
      </p:sp>
      <p:sp>
        <p:nvSpPr>
          <p:cNvPr id="861" name="Google Shape;861;p94"/>
          <p:cNvSpPr txBox="1">
            <a:spLocks noGrp="1"/>
          </p:cNvSpPr>
          <p:nvPr>
            <p:ph type="body" idx="2"/>
          </p:nvPr>
        </p:nvSpPr>
        <p:spPr>
          <a:xfrm>
            <a:off x="4741160" y="1286067"/>
            <a:ext cx="3897600" cy="3968853"/>
          </a:xfrm>
          <a:prstGeom prst="rect">
            <a:avLst/>
          </a:prstGeom>
          <a:noFill/>
          <a:ln>
            <a:noFill/>
          </a:ln>
        </p:spPr>
        <p:txBody>
          <a:bodyPr spcFirstLastPara="1" wrap="square" lIns="68575" tIns="34275" rIns="68575" bIns="34275" anchor="t" anchorCtr="0">
            <a:noAutofit/>
          </a:bodyPr>
          <a:lstStyle/>
          <a:p>
            <a:pPr marL="171450" lvl="0" indent="-171450" algn="l" rtl="0">
              <a:spcBef>
                <a:spcPts val="1000"/>
              </a:spcBef>
              <a:spcAft>
                <a:spcPts val="0"/>
              </a:spcAft>
              <a:buClr>
                <a:schemeClr val="dk1"/>
              </a:buClr>
              <a:buSzPts val="1100"/>
              <a:buFont typeface="Lato"/>
              <a:buChar char="•"/>
            </a:pPr>
            <a:r>
              <a:rPr lang="en-US" sz="1400" dirty="0">
                <a:solidFill>
                  <a:schemeClr val="dk1"/>
                </a:solidFill>
              </a:rPr>
              <a:t>Keep an eye out for follow-up, skills building workshops offered in your/other counties</a:t>
            </a:r>
          </a:p>
          <a:p>
            <a:pPr marL="171450" lvl="0" indent="-171450">
              <a:spcBef>
                <a:spcPts val="1000"/>
              </a:spcBef>
              <a:buClr>
                <a:schemeClr val="dk1"/>
              </a:buClr>
              <a:buFont typeface="Lato"/>
              <a:buChar char="•"/>
            </a:pPr>
            <a:r>
              <a:rPr lang="en-US" sz="1400" dirty="0">
                <a:solidFill>
                  <a:schemeClr val="dk1"/>
                </a:solidFill>
              </a:rPr>
              <a:t>Meet 1:1 with a career services advisor to have a résumé review </a:t>
            </a:r>
          </a:p>
          <a:p>
            <a:pPr marL="171450" lvl="0" indent="-171450">
              <a:spcBef>
                <a:spcPts val="1000"/>
              </a:spcBef>
              <a:buClr>
                <a:schemeClr val="dk1"/>
              </a:buClr>
              <a:buFont typeface="Lato"/>
              <a:buChar char="•"/>
            </a:pPr>
            <a:r>
              <a:rPr lang="en-US" sz="1400" dirty="0">
                <a:solidFill>
                  <a:schemeClr val="dk1"/>
                </a:solidFill>
              </a:rPr>
              <a:t>Have family/friends/industry specialists give you feedback on your résumé</a:t>
            </a:r>
          </a:p>
          <a:p>
            <a:pPr marL="171450" lvl="0" indent="-171450">
              <a:spcBef>
                <a:spcPts val="1000"/>
              </a:spcBef>
              <a:buClr>
                <a:schemeClr val="dk1"/>
              </a:buClr>
              <a:buFont typeface="Lato"/>
              <a:buChar char="•"/>
            </a:pPr>
            <a:r>
              <a:rPr lang="en-US" sz="1400" dirty="0">
                <a:solidFill>
                  <a:schemeClr val="dk1"/>
                </a:solidFill>
              </a:rPr>
              <a:t>Use AI tools to help get started, but don’t rely solely on what they produce</a:t>
            </a:r>
          </a:p>
          <a:p>
            <a:pPr marL="171450" lvl="0" indent="-171450">
              <a:spcBef>
                <a:spcPts val="1000"/>
              </a:spcBef>
              <a:buClr>
                <a:schemeClr val="dk1"/>
              </a:buClr>
              <a:buFont typeface="Lato"/>
              <a:buChar char="•"/>
            </a:pPr>
            <a:r>
              <a:rPr lang="en-US" sz="1400" dirty="0">
                <a:solidFill>
                  <a:schemeClr val="dk1"/>
                </a:solidFill>
              </a:rPr>
              <a:t>Utilize Connecting Colorado’s résumé builder</a:t>
            </a:r>
          </a:p>
        </p:txBody>
      </p:sp>
      <p:pic>
        <p:nvPicPr>
          <p:cNvPr id="862" name="Google Shape;862;p94" descr="A group of people looking at a computer screen&#10;">
            <a:extLst>
              <a:ext uri="{C183D7F6-B498-43B3-948B-1728B52AA6E4}">
                <adec:decorative xmlns:adec="http://schemas.microsoft.com/office/drawing/2017/decorative" val="0"/>
              </a:ext>
            </a:extLst>
          </p:cNvPr>
          <p:cNvPicPr preferRelativeResize="0">
            <a:picLocks noGrp="1"/>
          </p:cNvPicPr>
          <p:nvPr>
            <p:ph type="pic" idx="3"/>
          </p:nvPr>
        </p:nvPicPr>
        <p:blipFill rotWithShape="1">
          <a:blip r:embed="rId3">
            <a:alphaModFix/>
          </a:blip>
          <a:srcRect/>
          <a:stretch/>
        </p:blipFill>
        <p:spPr>
          <a:xfrm>
            <a:off x="486136" y="1640712"/>
            <a:ext cx="3897600" cy="2890800"/>
          </a:xfrm>
          <a:prstGeom prst="rect">
            <a:avLst/>
          </a:prstGeom>
          <a:noFill/>
          <a:ln>
            <a:noFill/>
          </a:ln>
        </p:spPr>
      </p:pic>
      <p:sp>
        <p:nvSpPr>
          <p:cNvPr id="859" name="Google Shape;859;p94"/>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20</a:t>
            </a:fld>
            <a:endParaRPr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70" descr="A field of sunflowers&#10;">
            <a:extLst>
              <a:ext uri="{C183D7F6-B498-43B3-948B-1728B52AA6E4}">
                <adec:decorative xmlns:adec="http://schemas.microsoft.com/office/drawing/2017/decorative" val="0"/>
              </a:ext>
            </a:extLst>
          </p:cNvPr>
          <p:cNvPicPr preferRelativeResize="0">
            <a:picLocks noGrp="1"/>
          </p:cNvPicPr>
          <p:nvPr>
            <p:ph type="pic" idx="2"/>
          </p:nvPr>
        </p:nvPicPr>
        <p:blipFill rotWithShape="1">
          <a:blip r:embed="rId3">
            <a:alphaModFix/>
          </a:blip>
          <a:srcRect t="4279" b="4288"/>
          <a:stretch/>
        </p:blipFill>
        <p:spPr>
          <a:xfrm>
            <a:off x="472678" y="464344"/>
            <a:ext cx="8217600" cy="4226700"/>
          </a:xfrm>
          <a:prstGeom prst="rect">
            <a:avLst/>
          </a:prstGeom>
          <a:solidFill>
            <a:schemeClr val="lt1"/>
          </a:solidFill>
          <a:ln>
            <a:noFill/>
          </a:ln>
        </p:spPr>
      </p:pic>
      <p:sp>
        <p:nvSpPr>
          <p:cNvPr id="629" name="Google Shape;629;p70"/>
          <p:cNvSpPr txBox="1">
            <a:spLocks noGrp="1"/>
          </p:cNvSpPr>
          <p:nvPr>
            <p:ph type="title"/>
          </p:nvPr>
        </p:nvSpPr>
        <p:spPr>
          <a:xfrm>
            <a:off x="2763650" y="702365"/>
            <a:ext cx="2948037" cy="1157762"/>
          </a:xfrm>
          <a:prstGeom prst="rect">
            <a:avLst/>
          </a:prstGeom>
          <a:solidFill>
            <a:srgbClr val="FFFFFF"/>
          </a:solid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US">
                <a:solidFill>
                  <a:srgbClr val="191919"/>
                </a:solidFill>
              </a:rPr>
              <a:t>Final Thoughts</a:t>
            </a:r>
            <a:endParaRPr>
              <a:solidFill>
                <a:srgbClr val="191919"/>
              </a:solidFill>
            </a:endParaRPr>
          </a:p>
        </p:txBody>
      </p:sp>
      <p:sp>
        <p:nvSpPr>
          <p:cNvPr id="4" name="Google Shape;547;p61">
            <a:extLst>
              <a:ext uri="{FF2B5EF4-FFF2-40B4-BE49-F238E27FC236}">
                <a16:creationId xmlns:a16="http://schemas.microsoft.com/office/drawing/2014/main" id="{E776ECCD-9BC2-6097-9F1C-BAA26BB029F8}"/>
              </a:ext>
            </a:extLst>
          </p:cNvPr>
          <p:cNvSpPr txBox="1">
            <a:spLocks/>
          </p:cNvSpPr>
          <p:nvPr/>
        </p:nvSpPr>
        <p:spPr>
          <a:xfrm>
            <a:off x="2355277" y="2191993"/>
            <a:ext cx="4433446" cy="157271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3300"/>
              <a:buFont typeface="Arial"/>
              <a:buNone/>
              <a:defRPr sz="3000" b="0" i="0" u="none" strike="noStrike" cap="none">
                <a:solidFill>
                  <a:schemeClr val="lt1"/>
                </a:solidFill>
                <a:latin typeface="Roboto Slab Black"/>
                <a:ea typeface="Roboto Slab Black"/>
                <a:cs typeface="Roboto Slab Black"/>
                <a:sym typeface="Roboto Slab Blac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a:r>
              <a:rPr lang="en-US" dirty="0">
                <a:solidFill>
                  <a:srgbClr val="FFDD00"/>
                </a:solidFill>
                <a:highlight>
                  <a:srgbClr val="001970"/>
                </a:highlight>
              </a:rPr>
              <a:t>Résumés are supposed to grow and change, just like your career path</a:t>
            </a:r>
          </a:p>
        </p:txBody>
      </p:sp>
      <p:sp>
        <p:nvSpPr>
          <p:cNvPr id="627" name="Google Shape;627;p70"/>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21</a:t>
            </a:fld>
            <a:endParaRPr sz="140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74" descr="A snowy mountain range&#10;">
            <a:extLst>
              <a:ext uri="{C183D7F6-B498-43B3-948B-1728B52AA6E4}">
                <adec:decorative xmlns:adec="http://schemas.microsoft.com/office/drawing/2017/decorative" val="0"/>
              </a:ext>
            </a:extLst>
          </p:cNvPr>
          <p:cNvPicPr preferRelativeResize="0">
            <a:picLocks noGrp="1"/>
          </p:cNvPicPr>
          <p:nvPr>
            <p:ph type="pic" idx="2"/>
          </p:nvPr>
        </p:nvPicPr>
        <p:blipFill rotWithShape="1">
          <a:blip r:embed="rId3">
            <a:alphaModFix/>
          </a:blip>
          <a:srcRect/>
          <a:stretch/>
        </p:blipFill>
        <p:spPr>
          <a:xfrm>
            <a:off x="0" y="0"/>
            <a:ext cx="9144000" cy="3486150"/>
          </a:xfrm>
          <a:prstGeom prst="rect">
            <a:avLst/>
          </a:prstGeom>
          <a:noFill/>
          <a:ln>
            <a:noFill/>
          </a:ln>
        </p:spPr>
      </p:pic>
      <p:sp>
        <p:nvSpPr>
          <p:cNvPr id="667" name="Google Shape;667;p74"/>
          <p:cNvSpPr txBox="1">
            <a:spLocks noGrp="1"/>
          </p:cNvSpPr>
          <p:nvPr>
            <p:ph type="title"/>
          </p:nvPr>
        </p:nvSpPr>
        <p:spPr>
          <a:xfrm>
            <a:off x="628650" y="3486150"/>
            <a:ext cx="7886700" cy="994172"/>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dk2"/>
              </a:buClr>
              <a:buSzPts val="3300"/>
              <a:buFont typeface="Arial"/>
              <a:buNone/>
            </a:pPr>
            <a:r>
              <a:rPr lang="en" sz="3200"/>
              <a:t>Let’s Talk About It…</a:t>
            </a:r>
            <a:endParaRPr lang="en-US" sz="3200"/>
          </a:p>
        </p:txBody>
      </p:sp>
      <p:sp>
        <p:nvSpPr>
          <p:cNvPr id="5" name="Google Shape;860;p94">
            <a:extLst>
              <a:ext uri="{FF2B5EF4-FFF2-40B4-BE49-F238E27FC236}">
                <a16:creationId xmlns:a16="http://schemas.microsoft.com/office/drawing/2014/main" id="{F75323C4-C96F-CD65-D752-BC84F8224CB6}"/>
              </a:ext>
            </a:extLst>
          </p:cNvPr>
          <p:cNvSpPr txBox="1">
            <a:spLocks/>
          </p:cNvSpPr>
          <p:nvPr/>
        </p:nvSpPr>
        <p:spPr>
          <a:xfrm>
            <a:off x="3123006" y="4322319"/>
            <a:ext cx="5711985" cy="288353"/>
          </a:xfrm>
          <a:prstGeom prst="rect">
            <a:avLst/>
          </a:prstGeom>
          <a:solidFill>
            <a:srgbClr val="001970"/>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457200" marR="0" lvl="0" indent="-1174750" algn="r"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1pPr>
            <a:lvl2pPr marL="914400" marR="0" lvl="1"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2pPr>
            <a:lvl3pPr marL="1371600" marR="0" lvl="2"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3pPr>
            <a:lvl4pPr marL="1828800" marR="0" lvl="3"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4pPr>
            <a:lvl5pPr marL="2286000" marR="0" lvl="4" indent="-1174750" algn="l" rtl="0">
              <a:lnSpc>
                <a:spcPct val="100000"/>
              </a:lnSpc>
              <a:spcBef>
                <a:spcPts val="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5pPr>
            <a:lvl6pPr marL="2743200" marR="0" lvl="5"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6pPr>
            <a:lvl7pPr marL="3200400" marR="0" lvl="6"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7pPr>
            <a:lvl8pPr marL="3657600" marR="0" lvl="7"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8pPr>
            <a:lvl9pPr marL="4114800" marR="0" lvl="8" indent="-1174750" algn="l" rtl="0">
              <a:lnSpc>
                <a:spcPct val="90000"/>
              </a:lnSpc>
              <a:spcBef>
                <a:spcPts val="400"/>
              </a:spcBef>
              <a:spcAft>
                <a:spcPts val="0"/>
              </a:spcAft>
              <a:buClr>
                <a:schemeClr val="lt1"/>
              </a:buClr>
              <a:buSzPts val="14900"/>
              <a:buFont typeface="Open Sans"/>
              <a:buChar char="■"/>
              <a:defRPr sz="14900" b="0" i="0" u="none" strike="noStrike" cap="none">
                <a:solidFill>
                  <a:schemeClr val="lt1"/>
                </a:solidFill>
                <a:latin typeface="Open Sans"/>
                <a:ea typeface="Open Sans"/>
                <a:cs typeface="Open Sans"/>
                <a:sym typeface="Open Sans"/>
              </a:defRPr>
            </a:lvl9pPr>
          </a:lstStyle>
          <a:p>
            <a:pPr marL="0" indent="0" algn="l">
              <a:buClr>
                <a:schemeClr val="accent3"/>
              </a:buClr>
              <a:buSzPts val="1700"/>
              <a:buNone/>
            </a:pPr>
            <a:r>
              <a:rPr lang="en-US" sz="1600" b="1" dirty="0">
                <a:solidFill>
                  <a:schemeClr val="accent3"/>
                </a:solidFill>
                <a:latin typeface="Lato"/>
                <a:ea typeface="Lato"/>
                <a:cs typeface="Lato"/>
              </a:rPr>
              <a:t>Résumé writing is hard/frustrating/time-consuming…</a:t>
            </a:r>
          </a:p>
        </p:txBody>
      </p:sp>
      <p:sp>
        <p:nvSpPr>
          <p:cNvPr id="666" name="Google Shape;666;p74"/>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3</a:t>
            </a:fld>
            <a:endParaRPr sz="14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91"/>
          <p:cNvSpPr txBox="1">
            <a:spLocks noGrp="1"/>
          </p:cNvSpPr>
          <p:nvPr>
            <p:ph type="title"/>
          </p:nvPr>
        </p:nvSpPr>
        <p:spPr>
          <a:xfrm>
            <a:off x="956545" y="949534"/>
            <a:ext cx="2560524" cy="1439751"/>
          </a:xfrm>
          <a:prstGeom prst="rect">
            <a:avLst/>
          </a:prstGeom>
          <a:noFill/>
          <a:ln>
            <a:noFill/>
          </a:ln>
        </p:spPr>
        <p:txBody>
          <a:bodyPr spcFirstLastPara="1" wrap="square" lIns="68575" tIns="34275" rIns="68575" bIns="34275" anchor="ctr" anchorCtr="0">
            <a:noAutofit/>
          </a:bodyPr>
          <a:lstStyle/>
          <a:p>
            <a:pPr lvl="0"/>
            <a:r>
              <a:rPr lang="en-US" sz="3200" dirty="0"/>
              <a:t>The Importance of a R</a:t>
            </a:r>
            <a:r>
              <a:rPr lang="en" sz="3200" dirty="0"/>
              <a:t>é</a:t>
            </a:r>
            <a:r>
              <a:rPr lang="en-US" sz="3200" dirty="0"/>
              <a:t>sum</a:t>
            </a:r>
            <a:r>
              <a:rPr lang="en" sz="3200" dirty="0"/>
              <a:t>é</a:t>
            </a:r>
            <a:endParaRPr sz="3200" dirty="0"/>
          </a:p>
        </p:txBody>
      </p:sp>
      <p:sp>
        <p:nvSpPr>
          <p:cNvPr id="833" name="Google Shape;833;p91"/>
          <p:cNvSpPr txBox="1">
            <a:spLocks noGrp="1"/>
          </p:cNvSpPr>
          <p:nvPr>
            <p:ph type="body" idx="1"/>
          </p:nvPr>
        </p:nvSpPr>
        <p:spPr>
          <a:xfrm>
            <a:off x="956544" y="2496920"/>
            <a:ext cx="2561521" cy="1439751"/>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accent3"/>
              </a:buClr>
              <a:buSzPts val="1700"/>
              <a:buNone/>
            </a:pPr>
            <a:r>
              <a:rPr lang="en-US" sz="1600" dirty="0"/>
              <a:t>What is a résumé and why do you need one?</a:t>
            </a:r>
          </a:p>
        </p:txBody>
      </p:sp>
      <p:sp>
        <p:nvSpPr>
          <p:cNvPr id="834" name="Google Shape;834;p91"/>
          <p:cNvSpPr txBox="1">
            <a:spLocks noGrp="1"/>
          </p:cNvSpPr>
          <p:nvPr>
            <p:ph type="body" idx="3"/>
          </p:nvPr>
        </p:nvSpPr>
        <p:spPr>
          <a:xfrm>
            <a:off x="4302450" y="2754225"/>
            <a:ext cx="3996300" cy="1324800"/>
          </a:xfrm>
          <a:prstGeom prst="rect">
            <a:avLst/>
          </a:prstGeom>
          <a:noFill/>
          <a:ln>
            <a:noFill/>
          </a:ln>
        </p:spPr>
        <p:txBody>
          <a:bodyPr spcFirstLastPara="1" wrap="square" lIns="68575" tIns="34275" rIns="68575" bIns="34275" anchor="t" anchorCtr="0">
            <a:noAutofit/>
          </a:bodyPr>
          <a:lstStyle/>
          <a:p>
            <a:pPr marL="171450" lvl="0" indent="-171450" algn="l" rtl="0">
              <a:spcBef>
                <a:spcPts val="1000"/>
              </a:spcBef>
              <a:spcAft>
                <a:spcPts val="0"/>
              </a:spcAft>
              <a:buClr>
                <a:schemeClr val="dk1"/>
              </a:buClr>
              <a:buSzPts val="1100"/>
            </a:pPr>
            <a:r>
              <a:rPr lang="en-US" sz="1400" dirty="0">
                <a:solidFill>
                  <a:schemeClr val="dk1"/>
                </a:solidFill>
              </a:rPr>
              <a:t>Summary of your work history and skills/qualifications that make you the best candidate for the job</a:t>
            </a:r>
          </a:p>
          <a:p>
            <a:pPr marL="171450" lvl="0" indent="-171450" algn="l" rtl="0">
              <a:spcBef>
                <a:spcPts val="1000"/>
              </a:spcBef>
              <a:spcAft>
                <a:spcPts val="0"/>
              </a:spcAft>
              <a:buClr>
                <a:schemeClr val="dk1"/>
              </a:buClr>
              <a:buSzPts val="1100"/>
            </a:pPr>
            <a:r>
              <a:rPr lang="en-US" sz="1400" dirty="0">
                <a:solidFill>
                  <a:schemeClr val="dk1"/>
                </a:solidFill>
              </a:rPr>
              <a:t>Most jobs ask for you to apply online and most online applications require/request one</a:t>
            </a:r>
          </a:p>
          <a:p>
            <a:pPr marL="171450" lvl="0" indent="-171450" algn="l" rtl="0">
              <a:spcBef>
                <a:spcPts val="1000"/>
              </a:spcBef>
              <a:spcAft>
                <a:spcPts val="0"/>
              </a:spcAft>
              <a:buClr>
                <a:schemeClr val="dk1"/>
              </a:buClr>
              <a:buSzPts val="1100"/>
            </a:pPr>
            <a:endParaRPr lang="en-US" dirty="0">
              <a:solidFill>
                <a:schemeClr val="dk1"/>
              </a:solidFill>
            </a:endParaRPr>
          </a:p>
        </p:txBody>
      </p:sp>
      <p:pic>
        <p:nvPicPr>
          <p:cNvPr id="835" name="Google Shape;835;p91" descr="A group of professional people smiling&#10;&#10;">
            <a:extLst>
              <a:ext uri="{C183D7F6-B498-43B3-948B-1728B52AA6E4}">
                <adec:decorative xmlns:adec="http://schemas.microsoft.com/office/drawing/2017/decorative" val="0"/>
              </a:ext>
            </a:extLst>
          </p:cNvPr>
          <p:cNvPicPr preferRelativeResize="0">
            <a:picLocks noGrp="1"/>
          </p:cNvPicPr>
          <p:nvPr>
            <p:ph type="pic" idx="2"/>
          </p:nvPr>
        </p:nvPicPr>
        <p:blipFill rotWithShape="1">
          <a:blip r:embed="rId3">
            <a:alphaModFix/>
          </a:blip>
          <a:srcRect/>
          <a:stretch/>
        </p:blipFill>
        <p:spPr>
          <a:xfrm>
            <a:off x="4016828" y="669119"/>
            <a:ext cx="4563133" cy="1720166"/>
          </a:xfrm>
          <a:prstGeom prst="rect">
            <a:avLst/>
          </a:prstGeom>
          <a:noFill/>
          <a:ln>
            <a:noFill/>
          </a:ln>
        </p:spPr>
      </p:pic>
      <p:sp>
        <p:nvSpPr>
          <p:cNvPr id="832" name="Google Shape;832;p91"/>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4</a:t>
            </a:fld>
            <a:endParaRPr sz="14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05">
            <a:extLst>
              <a:ext uri="{C183D7F6-B498-43B3-948B-1728B52AA6E4}">
                <adec:decorative xmlns:adec="http://schemas.microsoft.com/office/drawing/2017/decorative" val="1"/>
              </a:ext>
            </a:extLst>
          </p:cNvPr>
          <p:cNvSpPr/>
          <p:nvPr/>
        </p:nvSpPr>
        <p:spPr>
          <a:xfrm>
            <a:off x="5328950" y="754281"/>
            <a:ext cx="3634937" cy="3634937"/>
          </a:xfrm>
          <a:prstGeom prst="ellipse">
            <a:avLst/>
          </a:pr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17" name="Google Shape;1017;p105"/>
          <p:cNvSpPr txBox="1">
            <a:spLocks noGrp="1"/>
          </p:cNvSpPr>
          <p:nvPr>
            <p:ph type="title"/>
          </p:nvPr>
        </p:nvSpPr>
        <p:spPr>
          <a:xfrm>
            <a:off x="5677404" y="2068068"/>
            <a:ext cx="2901731" cy="994172"/>
          </a:xfrm>
          <a:prstGeom prst="rect">
            <a:avLst/>
          </a:prstGeom>
          <a:noFill/>
          <a:ln>
            <a:noFill/>
          </a:ln>
        </p:spPr>
        <p:txBody>
          <a:bodyPr spcFirstLastPara="1" wrap="square" lIns="68575" tIns="34275" rIns="68575" bIns="34275" anchor="ctr" anchorCtr="0">
            <a:noAutofit/>
          </a:bodyPr>
          <a:lstStyle/>
          <a:p>
            <a:pPr lvl="0"/>
            <a:r>
              <a:rPr lang="en-US" sz="3200" dirty="0"/>
              <a:t>Types of R</a:t>
            </a:r>
            <a:r>
              <a:rPr lang="en" sz="3200" dirty="0"/>
              <a:t>é</a:t>
            </a:r>
            <a:r>
              <a:rPr lang="en-US" sz="3200" dirty="0"/>
              <a:t>sum</a:t>
            </a:r>
            <a:r>
              <a:rPr lang="en" sz="3200" dirty="0"/>
              <a:t>é</a:t>
            </a:r>
            <a:r>
              <a:rPr lang="en-US" sz="3200" dirty="0"/>
              <a:t>s</a:t>
            </a:r>
            <a:endParaRPr sz="3200" dirty="0"/>
          </a:p>
        </p:txBody>
      </p:sp>
      <p:pic>
        <p:nvPicPr>
          <p:cNvPr id="5" name="Picture Placeholder 4" descr="Clock with solid fill">
            <a:extLst>
              <a:ext uri="{FF2B5EF4-FFF2-40B4-BE49-F238E27FC236}">
                <a16:creationId xmlns:a16="http://schemas.microsoft.com/office/drawing/2014/main" id="{1FB98170-8CE7-678B-429B-058E7294468A}"/>
              </a:ext>
            </a:extLst>
          </p:cNvPr>
          <p:cNvPicPr>
            <a:picLocks noGrp="1" noChangeAspect="1"/>
          </p:cNvPicPr>
          <p:nvPr>
            <p:ph type="pic" idx="2"/>
          </p:nvPr>
        </p:nvPicPr>
        <p:blipFill>
          <a:blip r:embed="rId3">
            <a:extLst>
              <a:ext uri="{96DAC541-7B7A-43D3-8B79-37D633B846F1}">
                <asvg:svgBlip xmlns:asvg="http://schemas.microsoft.com/office/drawing/2016/SVG/main" r:embed="rId4"/>
              </a:ext>
            </a:extLst>
          </a:blip>
          <a:srcRect/>
          <a:stretch/>
        </p:blipFill>
        <p:spPr>
          <a:xfrm>
            <a:off x="592500" y="54887"/>
            <a:ext cx="1724325" cy="1724325"/>
          </a:xfrm>
          <a:prstGeom prst="rect">
            <a:avLst/>
          </a:prstGeom>
        </p:spPr>
      </p:pic>
      <p:sp>
        <p:nvSpPr>
          <p:cNvPr id="1020" name="Google Shape;1020;p105"/>
          <p:cNvSpPr txBox="1">
            <a:spLocks noGrp="1"/>
          </p:cNvSpPr>
          <p:nvPr>
            <p:ph type="body" idx="4"/>
          </p:nvPr>
        </p:nvSpPr>
        <p:spPr>
          <a:xfrm>
            <a:off x="76044" y="1908850"/>
            <a:ext cx="2757236" cy="656304"/>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accent3"/>
              </a:buClr>
              <a:buSzPts val="1700"/>
              <a:buNone/>
            </a:pPr>
            <a:r>
              <a:rPr lang="en" sz="1600" dirty="0"/>
              <a:t>Chronological: Timeline</a:t>
            </a:r>
            <a:endParaRPr sz="1600" dirty="0"/>
          </a:p>
        </p:txBody>
      </p:sp>
      <p:pic>
        <p:nvPicPr>
          <p:cNvPr id="8" name="Google Shape;1283;p122" descr="gear with people">
            <a:extLst>
              <a:ext uri="{FF2B5EF4-FFF2-40B4-BE49-F238E27FC236}">
                <a16:creationId xmlns:a16="http://schemas.microsoft.com/office/drawing/2014/main" id="{F435CA04-4A64-DB8F-6E5C-439005BB1246}"/>
              </a:ext>
            </a:extLst>
          </p:cNvPr>
          <p:cNvPicPr preferRelativeResize="0">
            <a:picLocks noGrp="1"/>
          </p:cNvPicPr>
          <p:nvPr>
            <p:ph type="pic" idx="3"/>
          </p:nvPr>
        </p:nvPicPr>
        <p:blipFill rotWithShape="1">
          <a:blip r:embed="rId5">
            <a:alphaModFix/>
          </a:blip>
          <a:srcRect/>
          <a:stretch/>
        </p:blipFill>
        <p:spPr>
          <a:xfrm>
            <a:off x="3122555" y="1339899"/>
            <a:ext cx="1708150" cy="1794206"/>
          </a:xfrm>
          <a:prstGeom prst="rect">
            <a:avLst/>
          </a:prstGeom>
          <a:noFill/>
          <a:ln>
            <a:noFill/>
          </a:ln>
        </p:spPr>
      </p:pic>
      <p:sp>
        <p:nvSpPr>
          <p:cNvPr id="1019" name="Google Shape;1019;p105"/>
          <p:cNvSpPr txBox="1">
            <a:spLocks noGrp="1"/>
          </p:cNvSpPr>
          <p:nvPr>
            <p:ph type="body" idx="1"/>
          </p:nvPr>
        </p:nvSpPr>
        <p:spPr>
          <a:xfrm>
            <a:off x="2598012" y="3263743"/>
            <a:ext cx="2757236" cy="656304"/>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accent3"/>
              </a:buClr>
              <a:buSzPts val="1700"/>
              <a:buNone/>
            </a:pPr>
            <a:r>
              <a:rPr lang="en" sz="1600"/>
              <a:t>Combination: Skills-based</a:t>
            </a:r>
            <a:endParaRPr sz="1600"/>
          </a:p>
        </p:txBody>
      </p:sp>
      <p:grpSp>
        <p:nvGrpSpPr>
          <p:cNvPr id="4" name="Group 3" descr="Image of a gear with a clock inside">
            <a:extLst>
              <a:ext uri="{FF2B5EF4-FFF2-40B4-BE49-F238E27FC236}">
                <a16:creationId xmlns:a16="http://schemas.microsoft.com/office/drawing/2014/main" id="{559F402C-89E2-4952-12F1-523942B3DB7E}"/>
              </a:ext>
            </a:extLst>
          </p:cNvPr>
          <p:cNvGrpSpPr/>
          <p:nvPr/>
        </p:nvGrpSpPr>
        <p:grpSpPr>
          <a:xfrm>
            <a:off x="699440" y="2777235"/>
            <a:ext cx="1499259" cy="1497076"/>
            <a:chOff x="76044" y="2422971"/>
            <a:chExt cx="2310770" cy="2337848"/>
          </a:xfrm>
        </p:grpSpPr>
        <p:pic>
          <p:nvPicPr>
            <p:cNvPr id="2" name="Google Shape;1302;p122" descr="clock">
              <a:extLst>
                <a:ext uri="{FF2B5EF4-FFF2-40B4-BE49-F238E27FC236}">
                  <a16:creationId xmlns:a16="http://schemas.microsoft.com/office/drawing/2014/main" id="{CAC36A6B-FF87-8A7B-5A24-60467606123B}"/>
                </a:ext>
              </a:extLst>
            </p:cNvPr>
            <p:cNvPicPr preferRelativeResize="0"/>
            <p:nvPr/>
          </p:nvPicPr>
          <p:blipFill rotWithShape="1">
            <a:blip r:embed="rId6">
              <a:alphaModFix/>
            </a:blip>
            <a:srcRect/>
            <a:stretch/>
          </p:blipFill>
          <p:spPr>
            <a:xfrm>
              <a:off x="515298" y="2882902"/>
              <a:ext cx="1434490" cy="1417986"/>
            </a:xfrm>
            <a:prstGeom prst="rect">
              <a:avLst/>
            </a:prstGeom>
            <a:noFill/>
            <a:ln>
              <a:noFill/>
            </a:ln>
          </p:spPr>
        </p:pic>
        <p:pic>
          <p:nvPicPr>
            <p:cNvPr id="3" name="Google Shape;1278;p122" descr="gear">
              <a:extLst>
                <a:ext uri="{FF2B5EF4-FFF2-40B4-BE49-F238E27FC236}">
                  <a16:creationId xmlns:a16="http://schemas.microsoft.com/office/drawing/2014/main" id="{B83BB333-AE65-F5CF-86F0-9B2A1B57F49E}"/>
                </a:ext>
              </a:extLst>
            </p:cNvPr>
            <p:cNvPicPr preferRelativeResize="0"/>
            <p:nvPr/>
          </p:nvPicPr>
          <p:blipFill rotWithShape="1">
            <a:blip r:embed="rId7">
              <a:alphaModFix/>
            </a:blip>
            <a:srcRect/>
            <a:stretch/>
          </p:blipFill>
          <p:spPr>
            <a:xfrm>
              <a:off x="76044" y="2422971"/>
              <a:ext cx="2310770" cy="2337848"/>
            </a:xfrm>
            <a:prstGeom prst="rect">
              <a:avLst/>
            </a:prstGeom>
            <a:noFill/>
            <a:ln>
              <a:noFill/>
            </a:ln>
          </p:spPr>
        </p:pic>
      </p:grpSp>
      <p:sp>
        <p:nvSpPr>
          <p:cNvPr id="9" name="Google Shape;1019;p105">
            <a:extLst>
              <a:ext uri="{FF2B5EF4-FFF2-40B4-BE49-F238E27FC236}">
                <a16:creationId xmlns:a16="http://schemas.microsoft.com/office/drawing/2014/main" id="{A755AEF8-F23C-B38D-FF7A-B00BBEE0D6C0}"/>
              </a:ext>
            </a:extLst>
          </p:cNvPr>
          <p:cNvSpPr txBox="1">
            <a:spLocks/>
          </p:cNvSpPr>
          <p:nvPr/>
        </p:nvSpPr>
        <p:spPr>
          <a:xfrm>
            <a:off x="745605" y="4486392"/>
            <a:ext cx="1406927" cy="36626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1pPr>
            <a:lvl2pPr marL="914400" marR="0" lvl="1"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2pPr>
            <a:lvl3pPr marL="1371600" marR="0" lvl="2"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3pPr>
            <a:lvl4pPr marL="1828800" marR="0" lvl="3"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4pPr>
            <a:lvl5pPr marL="2286000" marR="0" lvl="4" indent="-317500" algn="ctr" rtl="0">
              <a:lnSpc>
                <a:spcPct val="115000"/>
              </a:lnSpc>
              <a:spcBef>
                <a:spcPts val="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5pPr>
            <a:lvl6pPr marL="2743200" marR="0" lvl="5"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6pPr>
            <a:lvl7pPr marL="3200400" marR="0" lvl="6"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7pPr>
            <a:lvl8pPr marL="3657600" marR="0" lvl="7"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8pPr>
            <a:lvl9pPr marL="4114800" marR="0" lvl="8" indent="-317500" algn="ctr" rtl="0">
              <a:lnSpc>
                <a:spcPct val="115000"/>
              </a:lnSpc>
              <a:spcBef>
                <a:spcPts val="400"/>
              </a:spcBef>
              <a:spcAft>
                <a:spcPts val="0"/>
              </a:spcAft>
              <a:buClr>
                <a:schemeClr val="accent3"/>
              </a:buClr>
              <a:buSzPts val="1400"/>
              <a:buFont typeface="Lato"/>
              <a:buChar char="■"/>
              <a:defRPr sz="1400" b="1" i="0" u="none" strike="noStrike" cap="none">
                <a:solidFill>
                  <a:schemeClr val="accent3"/>
                </a:solidFill>
                <a:latin typeface="Lato"/>
                <a:ea typeface="Lato"/>
                <a:cs typeface="Lato"/>
                <a:sym typeface="Lato"/>
              </a:defRPr>
            </a:lvl9pPr>
          </a:lstStyle>
          <a:p>
            <a:pPr marL="0" indent="0">
              <a:lnSpc>
                <a:spcPct val="100000"/>
              </a:lnSpc>
              <a:buSzPts val="1700"/>
              <a:buFont typeface="Lato"/>
              <a:buNone/>
            </a:pPr>
            <a:r>
              <a:rPr lang="en-US" sz="1600"/>
              <a:t>Master: Core</a:t>
            </a:r>
          </a:p>
        </p:txBody>
      </p:sp>
      <p:sp>
        <p:nvSpPr>
          <p:cNvPr id="1018" name="Google Shape;1018;p105"/>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bg1"/>
                </a:solidFill>
              </a:rPr>
              <a:t>5</a:t>
            </a:fld>
            <a:endParaRPr sz="14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2" name="Google Shape;682;p76"/>
          <p:cNvSpPr txBox="1">
            <a:spLocks noGrp="1"/>
          </p:cNvSpPr>
          <p:nvPr>
            <p:ph type="title"/>
          </p:nvPr>
        </p:nvSpPr>
        <p:spPr>
          <a:xfrm>
            <a:off x="3078100" y="743881"/>
            <a:ext cx="5522400" cy="45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US" sz="3200"/>
              <a:t>Chronological</a:t>
            </a:r>
            <a:endParaRPr sz="3200"/>
          </a:p>
        </p:txBody>
      </p:sp>
      <p:sp>
        <p:nvSpPr>
          <p:cNvPr id="681" name="Google Shape;681;p76"/>
          <p:cNvSpPr txBox="1">
            <a:spLocks noGrp="1"/>
          </p:cNvSpPr>
          <p:nvPr>
            <p:ph type="body" idx="2"/>
          </p:nvPr>
        </p:nvSpPr>
        <p:spPr>
          <a:xfrm>
            <a:off x="3078100" y="1421581"/>
            <a:ext cx="5522530" cy="260604"/>
          </a:xfrm>
          <a:prstGeom prst="rect">
            <a:avLst/>
          </a:prstGeom>
          <a:solidFill>
            <a:srgbClr val="001970"/>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US" sz="1600" dirty="0"/>
              <a:t>Use a chronological résumé when…</a:t>
            </a:r>
          </a:p>
        </p:txBody>
      </p:sp>
      <p:sp>
        <p:nvSpPr>
          <p:cNvPr id="683" name="Google Shape;683;p76"/>
          <p:cNvSpPr txBox="1">
            <a:spLocks noGrp="1"/>
          </p:cNvSpPr>
          <p:nvPr>
            <p:ph type="body" idx="1"/>
          </p:nvPr>
        </p:nvSpPr>
        <p:spPr>
          <a:xfrm>
            <a:off x="3082015" y="1949981"/>
            <a:ext cx="4676585" cy="1128197"/>
          </a:xfrm>
          <a:prstGeom prst="rect">
            <a:avLst/>
          </a:prstGeom>
          <a:noFill/>
          <a:ln>
            <a:noFill/>
          </a:ln>
        </p:spPr>
        <p:txBody>
          <a:bodyPr spcFirstLastPara="1" wrap="square" lIns="68575" tIns="34275" rIns="68575" bIns="34275" anchor="t" anchorCtr="0">
            <a:noAutofit/>
          </a:bodyPr>
          <a:lstStyle/>
          <a:p>
            <a:pPr marL="171450" lvl="0" indent="-171450" algn="l" rtl="0">
              <a:lnSpc>
                <a:spcPct val="115000"/>
              </a:lnSpc>
              <a:spcBef>
                <a:spcPts val="1000"/>
              </a:spcBef>
              <a:spcAft>
                <a:spcPts val="0"/>
              </a:spcAft>
              <a:buClr>
                <a:schemeClr val="dk1"/>
              </a:buClr>
              <a:buSzPts val="1100"/>
              <a:buFont typeface="Lato"/>
              <a:buChar char="•"/>
            </a:pPr>
            <a:r>
              <a:rPr lang="en-US" sz="1400" dirty="0">
                <a:solidFill>
                  <a:schemeClr val="dk1"/>
                </a:solidFill>
              </a:rPr>
              <a:t>You are staying in the same industry</a:t>
            </a:r>
          </a:p>
          <a:p>
            <a:pPr marL="171450" lvl="0" indent="-171450" algn="l" rtl="0">
              <a:lnSpc>
                <a:spcPct val="115000"/>
              </a:lnSpc>
              <a:spcBef>
                <a:spcPts val="1000"/>
              </a:spcBef>
              <a:spcAft>
                <a:spcPts val="0"/>
              </a:spcAft>
              <a:buClr>
                <a:schemeClr val="dk1"/>
              </a:buClr>
              <a:buSzPts val="1100"/>
              <a:buFont typeface="Lato"/>
              <a:buChar char="•"/>
            </a:pPr>
            <a:r>
              <a:rPr lang="en-US" sz="1400" dirty="0">
                <a:solidFill>
                  <a:schemeClr val="dk1"/>
                </a:solidFill>
              </a:rPr>
              <a:t>Have a consistent work history (minimal gaps)</a:t>
            </a:r>
          </a:p>
          <a:p>
            <a:pPr marL="171450" lvl="0" indent="-171450" algn="l" rtl="0">
              <a:lnSpc>
                <a:spcPct val="115000"/>
              </a:lnSpc>
              <a:spcBef>
                <a:spcPts val="1000"/>
              </a:spcBef>
              <a:spcAft>
                <a:spcPts val="0"/>
              </a:spcAft>
              <a:buClr>
                <a:schemeClr val="dk1"/>
              </a:buClr>
              <a:buSzPts val="1100"/>
              <a:buFont typeface="Lato"/>
              <a:buChar char="•"/>
            </a:pPr>
            <a:r>
              <a:rPr lang="en-US" sz="1400" dirty="0">
                <a:solidFill>
                  <a:schemeClr val="dk1"/>
                </a:solidFill>
              </a:rPr>
              <a:t>You want to highlight job titles or years of experience</a:t>
            </a:r>
          </a:p>
          <a:p>
            <a:pPr marL="171450" lvl="0" indent="-171450" algn="l" rtl="0">
              <a:lnSpc>
                <a:spcPct val="115000"/>
              </a:lnSpc>
              <a:spcBef>
                <a:spcPts val="1000"/>
              </a:spcBef>
              <a:spcAft>
                <a:spcPts val="0"/>
              </a:spcAft>
              <a:buClr>
                <a:schemeClr val="dk1"/>
              </a:buClr>
              <a:buSzPts val="1100"/>
              <a:buFont typeface="Lato"/>
              <a:buChar char="•"/>
            </a:pPr>
            <a:endParaRPr lang="en-US" sz="1400" dirty="0">
              <a:solidFill>
                <a:schemeClr val="dk1"/>
              </a:solidFill>
            </a:endParaRPr>
          </a:p>
        </p:txBody>
      </p:sp>
      <p:sp>
        <p:nvSpPr>
          <p:cNvPr id="680" name="Google Shape;680;p76"/>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6</a:t>
            </a:fld>
            <a:endParaRPr dirty="0">
              <a:solidFill>
                <a:schemeClr val="tx1"/>
              </a:solidFill>
            </a:endParaRPr>
          </a:p>
        </p:txBody>
      </p:sp>
      <p:pic>
        <p:nvPicPr>
          <p:cNvPr id="684" name="Google Shape;684;p76" descr="Platforms going up with arrow jumping from each platform going up">
            <a:extLst>
              <a:ext uri="{C183D7F6-B498-43B3-948B-1728B52AA6E4}">
                <adec:decorative xmlns:adec="http://schemas.microsoft.com/office/drawing/2017/decorative" val="0"/>
              </a:ext>
            </a:extLst>
          </p:cNvPr>
          <p:cNvPicPr preferRelativeResize="0">
            <a:picLocks noChangeAspect="1"/>
          </p:cNvPicPr>
          <p:nvPr/>
        </p:nvPicPr>
        <p:blipFill>
          <a:blip r:embed="rId3"/>
          <a:srcRect/>
          <a:stretch/>
        </p:blipFill>
        <p:spPr>
          <a:xfrm>
            <a:off x="201478" y="1797498"/>
            <a:ext cx="2752797" cy="15485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9">
          <a:extLst>
            <a:ext uri="{FF2B5EF4-FFF2-40B4-BE49-F238E27FC236}">
              <a16:creationId xmlns:a16="http://schemas.microsoft.com/office/drawing/2014/main" id="{F46EB778-7525-4C09-D24A-F209DA3AABF3}"/>
            </a:ext>
          </a:extLst>
        </p:cNvPr>
        <p:cNvGrpSpPr/>
        <p:nvPr/>
      </p:nvGrpSpPr>
      <p:grpSpPr>
        <a:xfrm>
          <a:off x="0" y="0"/>
          <a:ext cx="0" cy="0"/>
          <a:chOff x="0" y="0"/>
          <a:chExt cx="0" cy="0"/>
        </a:xfrm>
      </p:grpSpPr>
      <p:sp>
        <p:nvSpPr>
          <p:cNvPr id="682" name="Google Shape;682;p76">
            <a:extLst>
              <a:ext uri="{FF2B5EF4-FFF2-40B4-BE49-F238E27FC236}">
                <a16:creationId xmlns:a16="http://schemas.microsoft.com/office/drawing/2014/main" id="{AC8AAD41-CC11-1D14-F6CD-47D4049AC378}"/>
              </a:ext>
            </a:extLst>
          </p:cNvPr>
          <p:cNvSpPr txBox="1">
            <a:spLocks noGrp="1"/>
          </p:cNvSpPr>
          <p:nvPr>
            <p:ph type="title"/>
          </p:nvPr>
        </p:nvSpPr>
        <p:spPr>
          <a:xfrm>
            <a:off x="3078100" y="743881"/>
            <a:ext cx="5522400" cy="45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US" sz="3200"/>
              <a:t>Combination/ Skills</a:t>
            </a:r>
            <a:endParaRPr sz="3200"/>
          </a:p>
        </p:txBody>
      </p:sp>
      <p:sp>
        <p:nvSpPr>
          <p:cNvPr id="681" name="Google Shape;681;p76">
            <a:extLst>
              <a:ext uri="{FF2B5EF4-FFF2-40B4-BE49-F238E27FC236}">
                <a16:creationId xmlns:a16="http://schemas.microsoft.com/office/drawing/2014/main" id="{B47F25BC-D5DE-DE66-BB0A-C78BEEA2262D}"/>
              </a:ext>
            </a:extLst>
          </p:cNvPr>
          <p:cNvSpPr txBox="1">
            <a:spLocks noGrp="1"/>
          </p:cNvSpPr>
          <p:nvPr>
            <p:ph type="body" idx="2"/>
          </p:nvPr>
        </p:nvSpPr>
        <p:spPr>
          <a:xfrm>
            <a:off x="3078100" y="1421581"/>
            <a:ext cx="5522530" cy="260604"/>
          </a:xfrm>
          <a:prstGeom prst="rect">
            <a:avLst/>
          </a:prstGeom>
          <a:solidFill>
            <a:srgbClr val="001970"/>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US" sz="1600" dirty="0"/>
              <a:t>Use a combination/skills résumé when…</a:t>
            </a:r>
          </a:p>
        </p:txBody>
      </p:sp>
      <p:sp>
        <p:nvSpPr>
          <p:cNvPr id="683" name="Google Shape;683;p76">
            <a:extLst>
              <a:ext uri="{FF2B5EF4-FFF2-40B4-BE49-F238E27FC236}">
                <a16:creationId xmlns:a16="http://schemas.microsoft.com/office/drawing/2014/main" id="{38C140A3-1849-296D-58BD-2343E7B43A24}"/>
              </a:ext>
            </a:extLst>
          </p:cNvPr>
          <p:cNvSpPr txBox="1">
            <a:spLocks noGrp="1"/>
          </p:cNvSpPr>
          <p:nvPr>
            <p:ph type="body" idx="1"/>
          </p:nvPr>
        </p:nvSpPr>
        <p:spPr>
          <a:xfrm>
            <a:off x="3082015" y="1949981"/>
            <a:ext cx="5752717" cy="2449638"/>
          </a:xfrm>
          <a:prstGeom prst="rect">
            <a:avLst/>
          </a:prstGeom>
          <a:noFill/>
          <a:ln>
            <a:noFill/>
          </a:ln>
        </p:spPr>
        <p:txBody>
          <a:bodyPr spcFirstLastPara="1" wrap="square" lIns="68575" tIns="34275" rIns="68575" bIns="34275" anchor="t" anchorCtr="0">
            <a:noAutofit/>
          </a:bodyPr>
          <a:lstStyle/>
          <a:p>
            <a:pPr marL="171450" lvl="0" indent="-171450" algn="l" rtl="0">
              <a:lnSpc>
                <a:spcPct val="115000"/>
              </a:lnSpc>
              <a:spcBef>
                <a:spcPts val="1000"/>
              </a:spcBef>
              <a:spcAft>
                <a:spcPts val="0"/>
              </a:spcAft>
              <a:buClr>
                <a:schemeClr val="dk1"/>
              </a:buClr>
              <a:buSzPts val="1100"/>
              <a:buFont typeface="Lato"/>
              <a:buChar char="•"/>
            </a:pPr>
            <a:r>
              <a:rPr lang="en-US" sz="1400" dirty="0">
                <a:solidFill>
                  <a:schemeClr val="dk1"/>
                </a:solidFill>
              </a:rPr>
              <a:t>You are changing your career</a:t>
            </a:r>
          </a:p>
          <a:p>
            <a:pPr marL="171450" lvl="0" indent="-171450" algn="l" rtl="0">
              <a:lnSpc>
                <a:spcPct val="115000"/>
              </a:lnSpc>
              <a:spcBef>
                <a:spcPts val="1000"/>
              </a:spcBef>
              <a:spcAft>
                <a:spcPts val="0"/>
              </a:spcAft>
              <a:buClr>
                <a:schemeClr val="dk1"/>
              </a:buClr>
              <a:buSzPts val="1100"/>
              <a:buFont typeface="Lato"/>
              <a:buChar char="•"/>
            </a:pPr>
            <a:r>
              <a:rPr lang="en-US" sz="1400" dirty="0">
                <a:solidFill>
                  <a:schemeClr val="dk1"/>
                </a:solidFill>
              </a:rPr>
              <a:t>You have large (1+ year) gaps in employment </a:t>
            </a:r>
          </a:p>
          <a:p>
            <a:pPr marL="171450" lvl="0" indent="-171450" algn="l" rtl="0">
              <a:lnSpc>
                <a:spcPct val="115000"/>
              </a:lnSpc>
              <a:spcBef>
                <a:spcPts val="1000"/>
              </a:spcBef>
              <a:spcAft>
                <a:spcPts val="0"/>
              </a:spcAft>
              <a:buClr>
                <a:schemeClr val="dk1"/>
              </a:buClr>
              <a:buSzPts val="1100"/>
              <a:buFont typeface="Lato"/>
              <a:buChar char="•"/>
            </a:pPr>
            <a:r>
              <a:rPr lang="en-US" sz="1400" dirty="0">
                <a:solidFill>
                  <a:schemeClr val="dk1"/>
                </a:solidFill>
              </a:rPr>
              <a:t>You want to highlight your skills vs. job titles or years of experience</a:t>
            </a:r>
          </a:p>
        </p:txBody>
      </p:sp>
      <p:sp>
        <p:nvSpPr>
          <p:cNvPr id="680" name="Google Shape;680;p76">
            <a:extLst>
              <a:ext uri="{FF2B5EF4-FFF2-40B4-BE49-F238E27FC236}">
                <a16:creationId xmlns:a16="http://schemas.microsoft.com/office/drawing/2014/main" id="{58262F31-C4DB-728F-C5E1-FEDBAAF5B93B}"/>
              </a:ext>
            </a:extLst>
          </p:cNvPr>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7</a:t>
            </a:fld>
            <a:endParaRPr sz="1400">
              <a:solidFill>
                <a:schemeClr val="tx1"/>
              </a:solidFill>
            </a:endParaRPr>
          </a:p>
        </p:txBody>
      </p:sp>
      <p:pic>
        <p:nvPicPr>
          <p:cNvPr id="684" name="Google Shape;684;p76" descr="Cartoon man walking between 2 sides, one being filled with work-based icons to the other being art-based icons">
            <a:extLst>
              <a:ext uri="{FF2B5EF4-FFF2-40B4-BE49-F238E27FC236}">
                <a16:creationId xmlns:a16="http://schemas.microsoft.com/office/drawing/2014/main" id="{603DF2B8-1540-005D-6BDF-0DDEA945B1F9}"/>
              </a:ext>
              <a:ext uri="{C183D7F6-B498-43B3-948B-1728B52AA6E4}">
                <adec:decorative xmlns:adec="http://schemas.microsoft.com/office/drawing/2017/decorative" val="0"/>
              </a:ext>
            </a:extLst>
          </p:cNvPr>
          <p:cNvPicPr preferRelativeResize="0">
            <a:picLocks noChangeAspect="1"/>
          </p:cNvPicPr>
          <p:nvPr/>
        </p:nvPicPr>
        <p:blipFill>
          <a:blip r:embed="rId3"/>
          <a:srcRect/>
          <a:stretch/>
        </p:blipFill>
        <p:spPr>
          <a:xfrm>
            <a:off x="222289" y="1421581"/>
            <a:ext cx="2560802" cy="1548504"/>
          </a:xfrm>
          <a:prstGeom prst="rect">
            <a:avLst/>
          </a:prstGeom>
          <a:noFill/>
          <a:ln>
            <a:noFill/>
          </a:ln>
        </p:spPr>
      </p:pic>
    </p:spTree>
    <p:extLst>
      <p:ext uri="{BB962C8B-B14F-4D97-AF65-F5344CB8AC3E}">
        <p14:creationId xmlns:p14="http://schemas.microsoft.com/office/powerpoint/2010/main" val="252660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9">
          <a:extLst>
            <a:ext uri="{FF2B5EF4-FFF2-40B4-BE49-F238E27FC236}">
              <a16:creationId xmlns:a16="http://schemas.microsoft.com/office/drawing/2014/main" id="{422A476E-B544-9006-7BB9-B045B5DDEC02}"/>
            </a:ext>
          </a:extLst>
        </p:cNvPr>
        <p:cNvGrpSpPr/>
        <p:nvPr/>
      </p:nvGrpSpPr>
      <p:grpSpPr>
        <a:xfrm>
          <a:off x="0" y="0"/>
          <a:ext cx="0" cy="0"/>
          <a:chOff x="0" y="0"/>
          <a:chExt cx="0" cy="0"/>
        </a:xfrm>
      </p:grpSpPr>
      <p:sp>
        <p:nvSpPr>
          <p:cNvPr id="682" name="Google Shape;682;p76">
            <a:extLst>
              <a:ext uri="{FF2B5EF4-FFF2-40B4-BE49-F238E27FC236}">
                <a16:creationId xmlns:a16="http://schemas.microsoft.com/office/drawing/2014/main" id="{C31A5FBB-3BB2-F8CF-FF85-DAE5BA94D7F9}"/>
              </a:ext>
            </a:extLst>
          </p:cNvPr>
          <p:cNvSpPr txBox="1">
            <a:spLocks noGrp="1"/>
          </p:cNvSpPr>
          <p:nvPr>
            <p:ph type="title"/>
          </p:nvPr>
        </p:nvSpPr>
        <p:spPr>
          <a:xfrm>
            <a:off x="3078100" y="743881"/>
            <a:ext cx="5522400" cy="45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US" sz="3200"/>
              <a:t>Master/Core</a:t>
            </a:r>
            <a:endParaRPr sz="3200"/>
          </a:p>
        </p:txBody>
      </p:sp>
      <p:sp>
        <p:nvSpPr>
          <p:cNvPr id="681" name="Google Shape;681;p76">
            <a:extLst>
              <a:ext uri="{FF2B5EF4-FFF2-40B4-BE49-F238E27FC236}">
                <a16:creationId xmlns:a16="http://schemas.microsoft.com/office/drawing/2014/main" id="{B7FFD846-123D-6A79-9480-8121AEFACB5D}"/>
              </a:ext>
            </a:extLst>
          </p:cNvPr>
          <p:cNvSpPr txBox="1">
            <a:spLocks noGrp="1"/>
          </p:cNvSpPr>
          <p:nvPr>
            <p:ph type="body" idx="2"/>
          </p:nvPr>
        </p:nvSpPr>
        <p:spPr>
          <a:xfrm>
            <a:off x="3078100" y="1421581"/>
            <a:ext cx="5522530" cy="260604"/>
          </a:xfrm>
          <a:prstGeom prst="rect">
            <a:avLst/>
          </a:prstGeom>
          <a:solidFill>
            <a:srgbClr val="001970"/>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US" sz="1600" dirty="0"/>
              <a:t>Use a Master/Core Résumé to…</a:t>
            </a:r>
          </a:p>
        </p:txBody>
      </p:sp>
      <p:sp>
        <p:nvSpPr>
          <p:cNvPr id="683" name="Google Shape;683;p76">
            <a:extLst>
              <a:ext uri="{FF2B5EF4-FFF2-40B4-BE49-F238E27FC236}">
                <a16:creationId xmlns:a16="http://schemas.microsoft.com/office/drawing/2014/main" id="{06F892B2-61DC-1A83-B0AF-3EB69480B175}"/>
              </a:ext>
            </a:extLst>
          </p:cNvPr>
          <p:cNvSpPr txBox="1">
            <a:spLocks noGrp="1"/>
          </p:cNvSpPr>
          <p:nvPr>
            <p:ph type="body" idx="1"/>
          </p:nvPr>
        </p:nvSpPr>
        <p:spPr>
          <a:xfrm>
            <a:off x="3113765" y="1949981"/>
            <a:ext cx="5522530" cy="2449638"/>
          </a:xfrm>
          <a:prstGeom prst="rect">
            <a:avLst/>
          </a:prstGeom>
          <a:noFill/>
          <a:ln>
            <a:noFill/>
          </a:ln>
        </p:spPr>
        <p:txBody>
          <a:bodyPr spcFirstLastPara="1" wrap="square" lIns="68575" tIns="34275" rIns="68575" bIns="34275" anchor="t" anchorCtr="0">
            <a:noAutofit/>
          </a:bodyPr>
          <a:lstStyle/>
          <a:p>
            <a:pPr marL="171450" lvl="0" indent="-171450" algn="l" rtl="0">
              <a:lnSpc>
                <a:spcPct val="115000"/>
              </a:lnSpc>
              <a:spcBef>
                <a:spcPts val="1000"/>
              </a:spcBef>
              <a:spcAft>
                <a:spcPts val="0"/>
              </a:spcAft>
              <a:buClr>
                <a:schemeClr val="dk1"/>
              </a:buClr>
              <a:buSzPts val="1100"/>
              <a:buFont typeface="Lato"/>
              <a:buChar char="•"/>
            </a:pPr>
            <a:r>
              <a:rPr lang="en-US" sz="1400" dirty="0">
                <a:solidFill>
                  <a:schemeClr val="dk1"/>
                </a:solidFill>
              </a:rPr>
              <a:t>Collect information on </a:t>
            </a:r>
            <a:r>
              <a:rPr lang="en-US" sz="1400" b="1" dirty="0">
                <a:solidFill>
                  <a:schemeClr val="dk1"/>
                </a:solidFill>
              </a:rPr>
              <a:t>ALL </a:t>
            </a:r>
            <a:r>
              <a:rPr lang="en-US" sz="1400" dirty="0">
                <a:solidFill>
                  <a:schemeClr val="dk1"/>
                </a:solidFill>
              </a:rPr>
              <a:t>of your work history</a:t>
            </a:r>
          </a:p>
          <a:p>
            <a:pPr marL="171450" lvl="0" indent="-171450">
              <a:spcBef>
                <a:spcPts val="1000"/>
              </a:spcBef>
              <a:buClr>
                <a:schemeClr val="dk1"/>
              </a:buClr>
              <a:buFont typeface="Lato"/>
              <a:buChar char="•"/>
            </a:pPr>
            <a:r>
              <a:rPr lang="en-US" sz="1400" dirty="0">
                <a:solidFill>
                  <a:schemeClr val="dk1"/>
                </a:solidFill>
              </a:rPr>
              <a:t>Combine your skills and your timeline r</a:t>
            </a:r>
            <a:r>
              <a:rPr lang="en" sz="1400" dirty="0"/>
              <a:t>é</a:t>
            </a:r>
            <a:r>
              <a:rPr lang="en-US" sz="1400" dirty="0">
                <a:solidFill>
                  <a:schemeClr val="dk1"/>
                </a:solidFill>
              </a:rPr>
              <a:t>sum</a:t>
            </a:r>
            <a:r>
              <a:rPr lang="en" sz="1400" dirty="0"/>
              <a:t>é</a:t>
            </a:r>
            <a:r>
              <a:rPr lang="en-US" sz="1400" dirty="0">
                <a:solidFill>
                  <a:schemeClr val="dk1"/>
                </a:solidFill>
              </a:rPr>
              <a:t> into one running, growing document</a:t>
            </a:r>
          </a:p>
          <a:p>
            <a:pPr marL="0" lvl="0" indent="0" algn="l" rtl="0">
              <a:lnSpc>
                <a:spcPct val="115000"/>
              </a:lnSpc>
              <a:spcBef>
                <a:spcPts val="1000"/>
              </a:spcBef>
              <a:spcAft>
                <a:spcPts val="0"/>
              </a:spcAft>
              <a:buClr>
                <a:schemeClr val="dk1"/>
              </a:buClr>
              <a:buSzPts val="1100"/>
            </a:pPr>
            <a:r>
              <a:rPr lang="en-US" sz="1400" b="1" dirty="0">
                <a:solidFill>
                  <a:schemeClr val="dk1"/>
                </a:solidFill>
              </a:rPr>
              <a:t>Master/Core résumé should be used only for your reference </a:t>
            </a:r>
          </a:p>
        </p:txBody>
      </p:sp>
      <p:sp>
        <p:nvSpPr>
          <p:cNvPr id="680" name="Google Shape;680;p76">
            <a:extLst>
              <a:ext uri="{FF2B5EF4-FFF2-40B4-BE49-F238E27FC236}">
                <a16:creationId xmlns:a16="http://schemas.microsoft.com/office/drawing/2014/main" id="{41806046-064C-CDA1-23C0-FDCE6FCC4A53}"/>
              </a:ext>
            </a:extLst>
          </p:cNvPr>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8</a:t>
            </a:fld>
            <a:endParaRPr sz="1400">
              <a:solidFill>
                <a:schemeClr val="tx1"/>
              </a:solidFill>
            </a:endParaRPr>
          </a:p>
        </p:txBody>
      </p:sp>
      <p:pic>
        <p:nvPicPr>
          <p:cNvPr id="684" name="Google Shape;684;p76" descr="A group of small arrows pointing combining into a big arrow">
            <a:extLst>
              <a:ext uri="{FF2B5EF4-FFF2-40B4-BE49-F238E27FC236}">
                <a16:creationId xmlns:a16="http://schemas.microsoft.com/office/drawing/2014/main" id="{2CB8E473-8E92-00ED-4597-17A5A0D0BB9A}"/>
              </a:ext>
              <a:ext uri="{C183D7F6-B498-43B3-948B-1728B52AA6E4}">
                <adec:decorative xmlns:adec="http://schemas.microsoft.com/office/drawing/2017/decorative" val="0"/>
              </a:ext>
            </a:extLst>
          </p:cNvPr>
          <p:cNvPicPr preferRelativeResize="0">
            <a:picLocks noChangeAspect="1"/>
          </p:cNvPicPr>
          <p:nvPr/>
        </p:nvPicPr>
        <p:blipFill>
          <a:blip r:embed="rId3"/>
          <a:srcRect/>
          <a:stretch/>
        </p:blipFill>
        <p:spPr>
          <a:xfrm>
            <a:off x="341312" y="1421581"/>
            <a:ext cx="2322756" cy="1548504"/>
          </a:xfrm>
          <a:prstGeom prst="rect">
            <a:avLst/>
          </a:prstGeom>
          <a:noFill/>
          <a:ln>
            <a:noFill/>
          </a:ln>
        </p:spPr>
      </p:pic>
    </p:spTree>
    <p:extLst>
      <p:ext uri="{BB962C8B-B14F-4D97-AF65-F5344CB8AC3E}">
        <p14:creationId xmlns:p14="http://schemas.microsoft.com/office/powerpoint/2010/main" val="3692403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102" descr="A valley with yellow flowers and mountains in the background&#10;">
            <a:extLst>
              <a:ext uri="{C183D7F6-B498-43B3-948B-1728B52AA6E4}">
                <adec:decorative xmlns:adec="http://schemas.microsoft.com/office/drawing/2017/decorative" val="0"/>
              </a:ext>
            </a:extLst>
          </p:cNvPr>
          <p:cNvPicPr preferRelativeResize="0">
            <a:picLocks noGrp="1"/>
          </p:cNvPicPr>
          <p:nvPr>
            <p:ph type="pic" idx="2"/>
          </p:nvPr>
        </p:nvPicPr>
        <p:blipFill rotWithShape="1">
          <a:blip r:embed="rId3">
            <a:alphaModFix/>
          </a:blip>
          <a:srcRect/>
          <a:stretch/>
        </p:blipFill>
        <p:spPr>
          <a:xfrm>
            <a:off x="0" y="0"/>
            <a:ext cx="9144000" cy="3486150"/>
          </a:xfrm>
          <a:prstGeom prst="rect">
            <a:avLst/>
          </a:prstGeom>
          <a:noFill/>
          <a:ln>
            <a:noFill/>
          </a:ln>
        </p:spPr>
      </p:pic>
      <p:sp>
        <p:nvSpPr>
          <p:cNvPr id="948" name="Google Shape;948;p102"/>
          <p:cNvSpPr txBox="1">
            <a:spLocks noGrp="1"/>
          </p:cNvSpPr>
          <p:nvPr>
            <p:ph type="title"/>
          </p:nvPr>
        </p:nvSpPr>
        <p:spPr>
          <a:xfrm>
            <a:off x="5506512" y="1516767"/>
            <a:ext cx="3291840" cy="994173"/>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dk2"/>
              </a:buClr>
              <a:buSzPts val="3300"/>
              <a:buFont typeface="Arial"/>
              <a:buNone/>
            </a:pPr>
            <a:r>
              <a:rPr lang="en-US" sz="3200" dirty="0">
                <a:solidFill>
                  <a:schemeClr val="lt1"/>
                </a:solidFill>
              </a:rPr>
              <a:t>Sections of a Résumé</a:t>
            </a:r>
            <a:endParaRPr sz="3200" dirty="0">
              <a:solidFill>
                <a:schemeClr val="lt1"/>
              </a:solidFill>
            </a:endParaRPr>
          </a:p>
        </p:txBody>
      </p:sp>
      <p:sp>
        <p:nvSpPr>
          <p:cNvPr id="950" name="Google Shape;950;p102"/>
          <p:cNvSpPr txBox="1">
            <a:spLocks noGrp="1"/>
          </p:cNvSpPr>
          <p:nvPr>
            <p:ph type="body" idx="1"/>
          </p:nvPr>
        </p:nvSpPr>
        <p:spPr>
          <a:xfrm>
            <a:off x="358866" y="3849495"/>
            <a:ext cx="1346597" cy="43696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1000"/>
              </a:spcBef>
              <a:spcAft>
                <a:spcPts val="0"/>
              </a:spcAft>
              <a:buClr>
                <a:schemeClr val="dk2"/>
              </a:buClr>
              <a:buSzPts val="1500"/>
              <a:buNone/>
            </a:pPr>
            <a:r>
              <a:rPr lang="en-US" sz="1400"/>
              <a:t>Introduction/ Heading</a:t>
            </a:r>
          </a:p>
        </p:txBody>
      </p:sp>
      <p:sp>
        <p:nvSpPr>
          <p:cNvPr id="951" name="Google Shape;951;p102"/>
          <p:cNvSpPr txBox="1">
            <a:spLocks noGrp="1"/>
          </p:cNvSpPr>
          <p:nvPr>
            <p:ph type="body" idx="4"/>
          </p:nvPr>
        </p:nvSpPr>
        <p:spPr>
          <a:xfrm>
            <a:off x="2181372" y="3867602"/>
            <a:ext cx="1346597" cy="43696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1000"/>
              </a:spcBef>
              <a:spcAft>
                <a:spcPts val="0"/>
              </a:spcAft>
              <a:buClr>
                <a:schemeClr val="dk2"/>
              </a:buClr>
              <a:buSzPts val="1500"/>
              <a:buFont typeface="Arial"/>
              <a:buNone/>
            </a:pPr>
            <a:r>
              <a:rPr lang="en-US" sz="1400"/>
              <a:t>Professional Summary</a:t>
            </a:r>
          </a:p>
        </p:txBody>
      </p:sp>
      <p:sp>
        <p:nvSpPr>
          <p:cNvPr id="952" name="Google Shape;952;p102"/>
          <p:cNvSpPr txBox="1">
            <a:spLocks noGrp="1"/>
          </p:cNvSpPr>
          <p:nvPr>
            <p:ph type="body" idx="3"/>
          </p:nvPr>
        </p:nvSpPr>
        <p:spPr>
          <a:xfrm>
            <a:off x="3869765" y="3867602"/>
            <a:ext cx="1346700" cy="6030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1000"/>
              </a:spcBef>
              <a:spcAft>
                <a:spcPts val="0"/>
              </a:spcAft>
              <a:buClr>
                <a:schemeClr val="dk2"/>
              </a:buClr>
              <a:buSzPts val="1500"/>
              <a:buFont typeface="Arial"/>
              <a:buNone/>
            </a:pPr>
            <a:r>
              <a:rPr lang="en-US" sz="1400" dirty="0"/>
              <a:t>Work History </a:t>
            </a:r>
          </a:p>
        </p:txBody>
      </p:sp>
      <p:sp>
        <p:nvSpPr>
          <p:cNvPr id="953" name="Google Shape;953;p102"/>
          <p:cNvSpPr txBox="1">
            <a:spLocks noGrp="1"/>
          </p:cNvSpPr>
          <p:nvPr>
            <p:ph type="body" idx="5"/>
          </p:nvPr>
        </p:nvSpPr>
        <p:spPr>
          <a:xfrm>
            <a:off x="5338867" y="3700523"/>
            <a:ext cx="2298416" cy="1288677"/>
          </a:xfrm>
          <a:prstGeom prst="rect">
            <a:avLst/>
          </a:prstGeom>
          <a:noFill/>
          <a:ln>
            <a:noFill/>
          </a:ln>
        </p:spPr>
        <p:txBody>
          <a:bodyPr spcFirstLastPara="1" wrap="square" lIns="68575" tIns="34275" rIns="68575" bIns="34275" anchor="t" anchorCtr="0">
            <a:noAutofit/>
          </a:bodyPr>
          <a:lstStyle/>
          <a:p>
            <a:pPr marL="0" lvl="0" indent="0" algn="l">
              <a:lnSpc>
                <a:spcPct val="100000"/>
              </a:lnSpc>
              <a:spcBef>
                <a:spcPts val="1000"/>
              </a:spcBef>
              <a:buSzPts val="1500"/>
            </a:pPr>
            <a:r>
              <a:rPr lang="en-US" sz="1400" dirty="0"/>
              <a:t>Skills section would be between professional summary and work history when using a combination/ skills r</a:t>
            </a:r>
            <a:r>
              <a:rPr lang="en" sz="1400" dirty="0"/>
              <a:t>é</a:t>
            </a:r>
            <a:r>
              <a:rPr lang="en-US" sz="1400" dirty="0"/>
              <a:t>sum</a:t>
            </a:r>
            <a:r>
              <a:rPr lang="en" sz="1400" dirty="0"/>
              <a:t>é</a:t>
            </a:r>
            <a:endParaRPr lang="en-US" sz="1400" dirty="0"/>
          </a:p>
        </p:txBody>
      </p:sp>
      <p:sp>
        <p:nvSpPr>
          <p:cNvPr id="954" name="Google Shape;954;p102"/>
          <p:cNvSpPr txBox="1">
            <a:spLocks noGrp="1"/>
          </p:cNvSpPr>
          <p:nvPr>
            <p:ph type="body" idx="6"/>
          </p:nvPr>
        </p:nvSpPr>
        <p:spPr>
          <a:xfrm>
            <a:off x="7572652" y="3849495"/>
            <a:ext cx="1346597" cy="43696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1000"/>
              </a:spcBef>
              <a:spcAft>
                <a:spcPts val="0"/>
              </a:spcAft>
              <a:buClr>
                <a:schemeClr val="dk2"/>
              </a:buClr>
              <a:buSzPts val="1500"/>
              <a:buFont typeface="Arial"/>
              <a:buNone/>
            </a:pPr>
            <a:r>
              <a:rPr lang="en-US" sz="1400"/>
              <a:t>Education</a:t>
            </a:r>
          </a:p>
        </p:txBody>
      </p:sp>
      <p:sp>
        <p:nvSpPr>
          <p:cNvPr id="956" name="Google Shape;956;p102">
            <a:extLst>
              <a:ext uri="{C183D7F6-B498-43B3-948B-1728B52AA6E4}">
                <adec:decorative xmlns:adec="http://schemas.microsoft.com/office/drawing/2017/decorative" val="1"/>
              </a:ext>
            </a:extLst>
          </p:cNvPr>
          <p:cNvSpPr/>
          <p:nvPr/>
        </p:nvSpPr>
        <p:spPr>
          <a:xfrm>
            <a:off x="782746" y="3198753"/>
            <a:ext cx="552629" cy="552629"/>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9" name="Google Shape;959;p102">
            <a:extLst>
              <a:ext uri="{C183D7F6-B498-43B3-948B-1728B52AA6E4}">
                <adec:decorative xmlns:adec="http://schemas.microsoft.com/office/drawing/2017/decorative" val="1"/>
              </a:ext>
            </a:extLst>
          </p:cNvPr>
          <p:cNvSpPr/>
          <p:nvPr/>
        </p:nvSpPr>
        <p:spPr>
          <a:xfrm>
            <a:off x="2539215" y="3198753"/>
            <a:ext cx="552629" cy="552629"/>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2" name="Google Shape;962;p102">
            <a:extLst>
              <a:ext uri="{C183D7F6-B498-43B3-948B-1728B52AA6E4}">
                <adec:decorative xmlns:adec="http://schemas.microsoft.com/office/drawing/2017/decorative" val="1"/>
              </a:ext>
            </a:extLst>
          </p:cNvPr>
          <p:cNvSpPr/>
          <p:nvPr/>
        </p:nvSpPr>
        <p:spPr>
          <a:xfrm>
            <a:off x="4295684" y="3198753"/>
            <a:ext cx="552629" cy="552629"/>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5" name="Google Shape;965;p102">
            <a:extLst>
              <a:ext uri="{C183D7F6-B498-43B3-948B-1728B52AA6E4}">
                <adec:decorative xmlns:adec="http://schemas.microsoft.com/office/drawing/2017/decorative" val="1"/>
              </a:ext>
            </a:extLst>
          </p:cNvPr>
          <p:cNvSpPr/>
          <p:nvPr/>
        </p:nvSpPr>
        <p:spPr>
          <a:xfrm>
            <a:off x="6088811" y="3198753"/>
            <a:ext cx="552629" cy="552629"/>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8" name="Google Shape;968;p102">
            <a:extLst>
              <a:ext uri="{C183D7F6-B498-43B3-948B-1728B52AA6E4}">
                <adec:decorative xmlns:adec="http://schemas.microsoft.com/office/drawing/2017/decorative" val="1"/>
              </a:ext>
            </a:extLst>
          </p:cNvPr>
          <p:cNvSpPr/>
          <p:nvPr/>
        </p:nvSpPr>
        <p:spPr>
          <a:xfrm>
            <a:off x="7876352" y="3198753"/>
            <a:ext cx="552629" cy="552629"/>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 name="Google Shape;1294;p122">
            <a:extLst>
              <a:ext uri="{FF2B5EF4-FFF2-40B4-BE49-F238E27FC236}">
                <a16:creationId xmlns:a16="http://schemas.microsoft.com/office/drawing/2014/main" id="{F62D8FF6-8EE3-14E8-BAC1-6F53307A87AF}"/>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9356" y="3242270"/>
            <a:ext cx="399406" cy="446544"/>
          </a:xfrm>
          <a:prstGeom prst="rect">
            <a:avLst/>
          </a:prstGeom>
          <a:noFill/>
          <a:ln>
            <a:noFill/>
          </a:ln>
        </p:spPr>
      </p:pic>
      <p:pic>
        <p:nvPicPr>
          <p:cNvPr id="5" name="Picture 4">
            <a:extLst>
              <a:ext uri="{FF2B5EF4-FFF2-40B4-BE49-F238E27FC236}">
                <a16:creationId xmlns:a16="http://schemas.microsoft.com/office/drawing/2014/main" id="{448E35A7-F5F1-8EEB-2BD5-02C1F29D96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76069" y="3285898"/>
            <a:ext cx="357204" cy="357204"/>
          </a:xfrm>
          <a:prstGeom prst="rect">
            <a:avLst/>
          </a:prstGeom>
        </p:spPr>
      </p:pic>
      <p:pic>
        <p:nvPicPr>
          <p:cNvPr id="6" name="Google Shape;1274;p122">
            <a:extLst>
              <a:ext uri="{FF2B5EF4-FFF2-40B4-BE49-F238E27FC236}">
                <a16:creationId xmlns:a16="http://schemas.microsoft.com/office/drawing/2014/main" id="{374737B9-1087-DC2A-AC8C-CDAB5ED571FD}"/>
              </a:ex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359397" y="3222309"/>
            <a:ext cx="425202" cy="451455"/>
          </a:xfrm>
          <a:prstGeom prst="rect">
            <a:avLst/>
          </a:prstGeom>
          <a:noFill/>
          <a:ln>
            <a:noFill/>
          </a:ln>
        </p:spPr>
      </p:pic>
      <p:pic>
        <p:nvPicPr>
          <p:cNvPr id="7" name="Google Shape;1279;p122">
            <a:extLst>
              <a:ext uri="{FF2B5EF4-FFF2-40B4-BE49-F238E27FC236}">
                <a16:creationId xmlns:a16="http://schemas.microsoft.com/office/drawing/2014/main" id="{2D1E03B1-8370-D22E-4CD1-CC2E691D1E40}"/>
              </a:ex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163786" y="3276372"/>
            <a:ext cx="397195" cy="411586"/>
          </a:xfrm>
          <a:prstGeom prst="rect">
            <a:avLst/>
          </a:prstGeom>
          <a:noFill/>
          <a:ln>
            <a:noFill/>
          </a:ln>
        </p:spPr>
      </p:pic>
      <p:pic>
        <p:nvPicPr>
          <p:cNvPr id="8" name="Google Shape;1309;p122">
            <a:extLst>
              <a:ext uri="{FF2B5EF4-FFF2-40B4-BE49-F238E27FC236}">
                <a16:creationId xmlns:a16="http://schemas.microsoft.com/office/drawing/2014/main" id="{EAEE78C2-2AE2-D3A7-EC03-7DF09D2A6A1A}"/>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7967183" y="3233846"/>
            <a:ext cx="390015" cy="409329"/>
          </a:xfrm>
          <a:prstGeom prst="rect">
            <a:avLst/>
          </a:prstGeom>
          <a:noFill/>
          <a:ln>
            <a:noFill/>
          </a:ln>
        </p:spPr>
      </p:pic>
      <p:sp>
        <p:nvSpPr>
          <p:cNvPr id="949" name="Google Shape;949;p102"/>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400">
                <a:solidFill>
                  <a:schemeClr val="tx1"/>
                </a:solidFill>
              </a:rPr>
              <a:t>9</a:t>
            </a:fld>
            <a:endParaRPr sz="1400">
              <a:solidFill>
                <a:schemeClr val="tx1"/>
              </a:solidFill>
            </a:endParaRPr>
          </a:p>
        </p:txBody>
      </p:sp>
    </p:spTree>
  </p:cSld>
  <p:clrMapOvr>
    <a:masterClrMapping/>
  </p:clrMapOvr>
</p:sld>
</file>

<file path=ppt/theme/theme1.xml><?xml version="1.0" encoding="utf-8"?>
<a:theme xmlns:a="http://schemas.openxmlformats.org/drawingml/2006/main" name="Main">
  <a:themeElements>
    <a:clrScheme name="CDLE Branding 2">
      <a:dk1>
        <a:srgbClr val="000000"/>
      </a:dk1>
      <a:lt1>
        <a:srgbClr val="FFFFFF"/>
      </a:lt1>
      <a:dk2>
        <a:srgbClr val="1D1D1D"/>
      </a:dk2>
      <a:lt2>
        <a:srgbClr val="E7E6E6"/>
      </a:lt2>
      <a:accent1>
        <a:srgbClr val="004989"/>
      </a:accent1>
      <a:accent2>
        <a:srgbClr val="262E66"/>
      </a:accent2>
      <a:accent3>
        <a:srgbClr val="FFDD00"/>
      </a:accent3>
      <a:accent4>
        <a:srgbClr val="F3BB12"/>
      </a:accent4>
      <a:accent5>
        <a:srgbClr val="C3002F"/>
      </a:accent5>
      <a:accent6>
        <a:srgbClr val="88002F"/>
      </a:accent6>
      <a:hlink>
        <a:srgbClr val="004989"/>
      </a:hlink>
      <a:folHlink>
        <a:srgbClr val="B8D3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2021</Words>
  <Application>Microsoft Office PowerPoint</Application>
  <PresentationFormat>On-screen Show (16:9)</PresentationFormat>
  <Paragraphs>198</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Roboto Slab Black</vt:lpstr>
      <vt:lpstr>Lato</vt:lpstr>
      <vt:lpstr>Open Sans</vt:lpstr>
      <vt:lpstr>Calibri</vt:lpstr>
      <vt:lpstr>Century Gothic</vt:lpstr>
      <vt:lpstr>Arial</vt:lpstr>
      <vt:lpstr>Open Sans SemiBold</vt:lpstr>
      <vt:lpstr>Times New Roman</vt:lpstr>
      <vt:lpstr>Main</vt:lpstr>
      <vt:lpstr>Résumés 101</vt:lpstr>
      <vt:lpstr>Objectives</vt:lpstr>
      <vt:lpstr>Let’s Talk About It…</vt:lpstr>
      <vt:lpstr>The Importance of a Résumé</vt:lpstr>
      <vt:lpstr>Types of Résumés</vt:lpstr>
      <vt:lpstr>Chronological</vt:lpstr>
      <vt:lpstr>Combination/ Skills</vt:lpstr>
      <vt:lpstr>Master/Core</vt:lpstr>
      <vt:lpstr>Sections of a Résumé</vt:lpstr>
      <vt:lpstr>Examples of Chronological and Combination Résumés </vt:lpstr>
      <vt:lpstr>Identification/ Heading</vt:lpstr>
      <vt:lpstr>Professional Summary</vt:lpstr>
      <vt:lpstr>Work History</vt:lpstr>
      <vt:lpstr>Professional Skills </vt:lpstr>
      <vt:lpstr>Education</vt:lpstr>
      <vt:lpstr>Introduction to A.T.S’s</vt:lpstr>
      <vt:lpstr>Résumé Best Practices</vt:lpstr>
      <vt:lpstr>Résumé Formatting Best Practices</vt:lpstr>
      <vt:lpstr>What Not To Include </vt:lpstr>
      <vt:lpstr>Getting Help With Your Résumé</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Resumes 101 Workshop</dc:title>
  <cp:lastModifiedBy>Emily Geist</cp:lastModifiedBy>
  <cp:revision>2</cp:revision>
  <dcterms:modified xsi:type="dcterms:W3CDTF">2025-11-12T16:55:30Z</dcterms:modified>
</cp:coreProperties>
</file>