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5" r:id="rId4"/>
    <p:sldMasterId id="2147483693" r:id="rId5"/>
    <p:sldMasterId id="2147483710" r:id="rId6"/>
  </p:sldMasterIdLst>
  <p:notesMasterIdLst>
    <p:notesMasterId r:id="rId30"/>
  </p:notesMasterIdLst>
  <p:handoutMasterIdLst>
    <p:handoutMasterId r:id="rId31"/>
  </p:handoutMasterIdLst>
  <p:sldIdLst>
    <p:sldId id="256" r:id="rId7"/>
    <p:sldId id="290" r:id="rId8"/>
    <p:sldId id="268" r:id="rId9"/>
    <p:sldId id="288"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7F7F7F"/>
    <a:srgbClr val="A6A6A6"/>
    <a:srgbClr val="BFBFBF"/>
    <a:srgbClr val="465359"/>
    <a:srgbClr val="757575"/>
    <a:srgbClr val="8B8B8B"/>
    <a:srgbClr val="B0B0B0"/>
    <a:srgbClr val="D3D3D3"/>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34" autoAdjust="0"/>
  </p:normalViewPr>
  <p:slideViewPr>
    <p:cSldViewPr snapToGrid="0">
      <p:cViewPr varScale="1">
        <p:scale>
          <a:sx n="42" d="100"/>
          <a:sy n="42" d="100"/>
        </p:scale>
        <p:origin x="63" y="1107"/>
      </p:cViewPr>
      <p:guideLst/>
    </p:cSldViewPr>
  </p:slideViewPr>
  <p:notesTextViewPr>
    <p:cViewPr>
      <p:scale>
        <a:sx n="1" d="1"/>
        <a:sy n="1" d="1"/>
      </p:scale>
      <p:origin x="0" y="0"/>
    </p:cViewPr>
  </p:notesText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366289-7251-4248-8185-9FEDE67FE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A911AAB-DA95-4CED-94BD-874BA4394E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E2D0D4-6341-4059-9D73-098573890B8F}" type="datetimeFigureOut">
              <a:rPr lang="en-US" smtClean="0"/>
              <a:t>8/6/2020</a:t>
            </a:fld>
            <a:endParaRPr lang="en-US" dirty="0"/>
          </a:p>
        </p:txBody>
      </p:sp>
      <p:sp>
        <p:nvSpPr>
          <p:cNvPr id="4" name="Footer Placeholder 3">
            <a:extLst>
              <a:ext uri="{FF2B5EF4-FFF2-40B4-BE49-F238E27FC236}">
                <a16:creationId xmlns:a16="http://schemas.microsoft.com/office/drawing/2014/main" id="{796222C7-E745-4972-ADB2-26864641F2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0AA558-CC6A-4543-8082-2ECED10B3D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FEEF11-4551-44CC-8138-2C9C44119EA2}" type="slidenum">
              <a:rPr lang="en-US" smtClean="0"/>
              <a:t>‹#›</a:t>
            </a:fld>
            <a:endParaRPr lang="en-US" dirty="0"/>
          </a:p>
        </p:txBody>
      </p:sp>
    </p:spTree>
    <p:extLst>
      <p:ext uri="{BB962C8B-B14F-4D97-AF65-F5344CB8AC3E}">
        <p14:creationId xmlns:p14="http://schemas.microsoft.com/office/powerpoint/2010/main" val="2584764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64C05-FCBF-48B1-ABC9-9F817F02AAEB}" type="datetimeFigureOut">
              <a:rPr lang="en-US" smtClean="0"/>
              <a:t>8/6/2020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8E5D6-E240-4AB4-B03F-F45C58F87E64}" type="slidenum">
              <a:rPr lang="en-US" smtClean="0"/>
              <a:t>‹#›</a:t>
            </a:fld>
            <a:endParaRPr lang="en-US" dirty="0"/>
          </a:p>
        </p:txBody>
      </p:sp>
    </p:spTree>
    <p:extLst>
      <p:ext uri="{BB962C8B-B14F-4D97-AF65-F5344CB8AC3E}">
        <p14:creationId xmlns:p14="http://schemas.microsoft.com/office/powerpoint/2010/main" val="41203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ewresearch.org/fact-tank/2019/08/20/smartphones-help-blacks-hispanics-bridge-some-but-not-all-digital-gaps-with-whites/" TargetMode="External"/><Relationship Id="rId7" Type="http://schemas.openxmlformats.org/officeDocument/2006/relationships/hyperlink" Target="https://www.cnbc.com/2020/07/01/remote-work-risks-creating-a-new-digital-jobs-divide-for-minorities.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urldefense.com/v3/__https:/www.researchgate.net/figure/Population-Households-and-Persons-per-Household-By-Race-Ethnicity-in-65-Census-Tracts_tbl2_234737074__;!!PIZeeW5wscynRQ!8RVJKgD-z0P50Q7pgoiTzzVqB_ZHtZFL2bzvR237O2Yi4ZCrg6dNpdVHTPYkr6xFTMoV$" TargetMode="External"/><Relationship Id="rId5" Type="http://schemas.openxmlformats.org/officeDocument/2006/relationships/hyperlink" Target="https://www.wayup.com/employers/blog/how-diverse-candidates-looking-for-jobs-are-affected-by-covid-19" TargetMode="External"/><Relationship Id="rId4" Type="http://schemas.openxmlformats.org/officeDocument/2006/relationships/hyperlink" Target="https://www.bls.gov/news.release/flex2.t01.ht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ime.com/5795651/coronavirus-workers-economy-inequalit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a:t>
            </a:fld>
            <a:endParaRPr lang="en-US" dirty="0"/>
          </a:p>
        </p:txBody>
      </p:sp>
    </p:spTree>
    <p:extLst>
      <p:ext uri="{BB962C8B-B14F-4D97-AF65-F5344CB8AC3E}">
        <p14:creationId xmlns:p14="http://schemas.microsoft.com/office/powerpoint/2010/main" val="3591548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 is pretty lenient about</a:t>
            </a:r>
            <a:r>
              <a:rPr lang="en-US" baseline="0" dirty="0" smtClean="0"/>
              <a:t> inspecting home offices. From the website it says “</a:t>
            </a:r>
            <a:r>
              <a:rPr lang="en-US" sz="1200" b="0" i="0" kern="1200" dirty="0" smtClean="0">
                <a:solidFill>
                  <a:schemeClr val="tx1"/>
                </a:solidFill>
                <a:effectLst/>
                <a:latin typeface="+mn-lt"/>
                <a:ea typeface="+mn-ea"/>
                <a:cs typeface="+mn-cs"/>
              </a:rPr>
              <a:t>OSHA respects the privacy of the home and has never conducted inspections of home offices. While respecting the privacy of the home, it should be kept in mind that certain types of work at home can be dangerous/hazardous. Examples of such work from OSHA's past inspections include: assembly of electronics; casting lead head jigs for fishing lures; use of unguarded crimping machines; and handling adhesives without protective gloves.”  It</a:t>
            </a:r>
            <a:r>
              <a:rPr lang="en-US" sz="1200" b="0" i="0" kern="1200" baseline="0" dirty="0" smtClean="0">
                <a:solidFill>
                  <a:schemeClr val="tx1"/>
                </a:solidFill>
                <a:effectLst/>
                <a:latin typeface="+mn-lt"/>
                <a:ea typeface="+mn-ea"/>
                <a:cs typeface="+mn-cs"/>
              </a:rPr>
              <a:t> also says: “</a:t>
            </a:r>
            <a:r>
              <a:rPr lang="en-US" sz="1200" b="0" i="0" kern="1200" dirty="0" smtClean="0">
                <a:solidFill>
                  <a:schemeClr val="tx1"/>
                </a:solidFill>
                <a:effectLst/>
                <a:latin typeface="+mn-lt"/>
                <a:ea typeface="+mn-ea"/>
                <a:cs typeface="+mn-cs"/>
              </a:rPr>
              <a:t>Employers who are required, because of their size or industry classification, by the OSH Act to keep records of work-related injuries and illnesses, will continue to be responsible for keeping such records, regardless of whether the injuries occur in the factory, in a home office, or elsewhere, as long as they are work-related, and meet the </a:t>
            </a:r>
            <a:r>
              <a:rPr lang="en-US" sz="1200" b="0" i="0" kern="1200" dirty="0" err="1" smtClean="0">
                <a:solidFill>
                  <a:schemeClr val="tx1"/>
                </a:solidFill>
                <a:effectLst/>
                <a:latin typeface="+mn-lt"/>
                <a:ea typeface="+mn-ea"/>
                <a:cs typeface="+mn-cs"/>
              </a:rPr>
              <a:t>recordability</a:t>
            </a:r>
            <a:r>
              <a:rPr lang="en-US" sz="1200" b="0" i="0" kern="1200" dirty="0" smtClean="0">
                <a:solidFill>
                  <a:schemeClr val="tx1"/>
                </a:solidFill>
                <a:effectLst/>
                <a:latin typeface="+mn-lt"/>
                <a:ea typeface="+mn-ea"/>
                <a:cs typeface="+mn-cs"/>
              </a:rPr>
              <a:t> criteria of 29 CFR Part 1904.</a:t>
            </a:r>
          </a:p>
          <a:p>
            <a:r>
              <a:rPr lang="en-US" sz="1200" b="0" i="0" kern="1200" dirty="0" smtClean="0">
                <a:solidFill>
                  <a:schemeClr val="tx1"/>
                </a:solidFill>
                <a:effectLst/>
                <a:latin typeface="+mn-lt"/>
                <a:ea typeface="+mn-ea"/>
                <a:cs typeface="+mn-cs"/>
              </a:rPr>
              <a:t>Other than clarifying the policy on inspections and procedures concerning home-based worksites, this instruction does not alter or change employers' obligations to employees.”</a:t>
            </a:r>
          </a:p>
          <a:p>
            <a:endParaRPr lang="en-US" dirty="0" smtClean="0"/>
          </a:p>
          <a:p>
            <a:r>
              <a:rPr lang="en-US" dirty="0" smtClean="0"/>
              <a:t>You will need to contact your workers</a:t>
            </a:r>
            <a:r>
              <a:rPr lang="en-US" baseline="0" dirty="0" smtClean="0"/>
              <a:t> comp provider to see if you need any additional coverage for remote workers, what the </a:t>
            </a:r>
            <a:r>
              <a:rPr lang="en-US" baseline="0" dirty="0" err="1" smtClean="0"/>
              <a:t>requirments</a:t>
            </a:r>
            <a:r>
              <a:rPr lang="en-US" baseline="0" dirty="0" smtClean="0"/>
              <a:t> are, etc. </a:t>
            </a:r>
          </a:p>
          <a:p>
            <a:endParaRPr lang="en-US" baseline="0" dirty="0" smtClean="0"/>
          </a:p>
          <a:p>
            <a:r>
              <a:rPr lang="en-US" dirty="0" smtClean="0"/>
              <a:t>ADA –</a:t>
            </a:r>
            <a:r>
              <a:rPr lang="en-US" baseline="0" dirty="0" smtClean="0"/>
              <a:t> while there are some </a:t>
            </a:r>
            <a:r>
              <a:rPr lang="en-US" baseline="0" dirty="0" err="1" smtClean="0"/>
              <a:t>covid</a:t>
            </a:r>
            <a:r>
              <a:rPr lang="en-US" baseline="0" dirty="0" smtClean="0"/>
              <a:t> specific ADA considerations, this presentation is about the long haul. You can check the </a:t>
            </a:r>
            <a:r>
              <a:rPr lang="en-US" baseline="0" dirty="0" err="1" smtClean="0"/>
              <a:t>eeo</a:t>
            </a:r>
            <a:r>
              <a:rPr lang="en-US" baseline="0" dirty="0" smtClean="0"/>
              <a:t> website entitled what-you-should-know-about-covid-19-and-ada-rehabilitation-act-and-other-eeo-laws for more </a:t>
            </a:r>
            <a:r>
              <a:rPr lang="en-US" baseline="0" dirty="0" err="1" smtClean="0"/>
              <a:t>covid</a:t>
            </a:r>
            <a:r>
              <a:rPr lang="en-US" baseline="0" dirty="0" smtClean="0"/>
              <a:t> specific information. Going forward, employers covered by the ADA will continue to be covered. The interactive process won’t change, and work from home may be a reasonable accommodation for employees with some disabilities. </a:t>
            </a:r>
          </a:p>
          <a:p>
            <a:endParaRPr lang="en-US" baseline="0" dirty="0" smtClean="0"/>
          </a:p>
          <a:p>
            <a:r>
              <a:rPr lang="en-US" baseline="0" dirty="0" smtClean="0"/>
              <a:t>Again – for the duration of the pandemic, you will want to be familiar with the Families First Coronavirus Recovery Act, and any legislation that comes out in the next few months. For the long haul, however, some states are starting to pass, or already have paid sick leave laws. For example, AZ and CA have had paid sick leave laws for a while now. CO has just passed its own. Employers should become, or should already be, familiar with state and local leave laws. </a:t>
            </a:r>
          </a:p>
          <a:p>
            <a:endParaRPr lang="en-US" baseline="0" dirty="0" smtClean="0"/>
          </a:p>
          <a:p>
            <a:r>
              <a:rPr lang="en-US" baseline="0" dirty="0" smtClean="0"/>
              <a:t>Wage and hour – employers will need to be extra vigilant about non-exempt employees. The overtime laws, state or federal, still apply, and non-exempt employees need to be paid for all time worked. It will be crucial for employers to find a way to track hours accurately, and to discuss if employees are working too many hours, or not reporting all hours worked. There are a lot of technology options that allow you to do this without actually microchipping your employees. </a:t>
            </a:r>
            <a:r>
              <a:rPr lang="en-US" baseline="0" dirty="0" smtClean="0">
                <a:sym typeface="Wingdings" panose="05000000000000000000" pitchFamily="2" charset="2"/>
              </a:rPr>
              <a:t> Start with your payroll provider or timekeeping system. They might already have things in place that will work for you. And be prepared for some performance management discussions as well.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689E76-B881-4C14-B29E-4E892351C6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2063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 is pretty lenient about</a:t>
            </a:r>
            <a:r>
              <a:rPr lang="en-US" baseline="0" dirty="0" smtClean="0"/>
              <a:t> inspecting home offices. From the website it says “</a:t>
            </a:r>
            <a:r>
              <a:rPr lang="en-US" sz="1200" b="0" i="0" kern="1200" dirty="0" smtClean="0">
                <a:solidFill>
                  <a:schemeClr val="tx1"/>
                </a:solidFill>
                <a:effectLst/>
                <a:latin typeface="+mn-lt"/>
                <a:ea typeface="+mn-ea"/>
                <a:cs typeface="+mn-cs"/>
              </a:rPr>
              <a:t>OSHA respects the privacy of the home and has never conducted inspections of home offices. While respecting the privacy of the home, it should be kept in mind that certain types of work at home can be dangerous/hazardous. Examples of such work from OSHA's past inspections include: assembly of electronics; casting lead head jigs for fishing lures; use of unguarded crimping machines; and handling adhesives without protective gloves.”  It</a:t>
            </a:r>
            <a:r>
              <a:rPr lang="en-US" sz="1200" b="0" i="0" kern="1200" baseline="0" dirty="0" smtClean="0">
                <a:solidFill>
                  <a:schemeClr val="tx1"/>
                </a:solidFill>
                <a:effectLst/>
                <a:latin typeface="+mn-lt"/>
                <a:ea typeface="+mn-ea"/>
                <a:cs typeface="+mn-cs"/>
              </a:rPr>
              <a:t> also says: “</a:t>
            </a:r>
            <a:r>
              <a:rPr lang="en-US" sz="1200" b="0" i="0" kern="1200" dirty="0" smtClean="0">
                <a:solidFill>
                  <a:schemeClr val="tx1"/>
                </a:solidFill>
                <a:effectLst/>
                <a:latin typeface="+mn-lt"/>
                <a:ea typeface="+mn-ea"/>
                <a:cs typeface="+mn-cs"/>
              </a:rPr>
              <a:t>Employers who are required, because of their size or industry classification, by the OSH Act to keep records of work-related injuries and illnesses, will continue to be responsible for keeping such records, regardless of whether the injuries occur in the factory, in a home office, or elsewhere, as long as they are work-related, and meet the </a:t>
            </a:r>
            <a:r>
              <a:rPr lang="en-US" sz="1200" b="0" i="0" kern="1200" dirty="0" err="1" smtClean="0">
                <a:solidFill>
                  <a:schemeClr val="tx1"/>
                </a:solidFill>
                <a:effectLst/>
                <a:latin typeface="+mn-lt"/>
                <a:ea typeface="+mn-ea"/>
                <a:cs typeface="+mn-cs"/>
              </a:rPr>
              <a:t>recordability</a:t>
            </a:r>
            <a:r>
              <a:rPr lang="en-US" sz="1200" b="0" i="0" kern="1200" dirty="0" smtClean="0">
                <a:solidFill>
                  <a:schemeClr val="tx1"/>
                </a:solidFill>
                <a:effectLst/>
                <a:latin typeface="+mn-lt"/>
                <a:ea typeface="+mn-ea"/>
                <a:cs typeface="+mn-cs"/>
              </a:rPr>
              <a:t> criteria of 29 CFR Part 1904.</a:t>
            </a:r>
          </a:p>
          <a:p>
            <a:r>
              <a:rPr lang="en-US" sz="1200" b="0" i="0" kern="1200" dirty="0" smtClean="0">
                <a:solidFill>
                  <a:schemeClr val="tx1"/>
                </a:solidFill>
                <a:effectLst/>
                <a:latin typeface="+mn-lt"/>
                <a:ea typeface="+mn-ea"/>
                <a:cs typeface="+mn-cs"/>
              </a:rPr>
              <a:t>Other than clarifying the policy on inspections and procedures concerning home-based worksites, this instruction does not alter or change employers' obligations to employees.”</a:t>
            </a:r>
          </a:p>
          <a:p>
            <a:endParaRPr lang="en-US" dirty="0" smtClean="0"/>
          </a:p>
          <a:p>
            <a:r>
              <a:rPr lang="en-US" dirty="0" smtClean="0"/>
              <a:t>You will need to contact your workers</a:t>
            </a:r>
            <a:r>
              <a:rPr lang="en-US" baseline="0" dirty="0" smtClean="0"/>
              <a:t> comp provider to see if you need any additional coverage for remote workers, what the </a:t>
            </a:r>
            <a:r>
              <a:rPr lang="en-US" baseline="0" dirty="0" err="1" smtClean="0"/>
              <a:t>requirments</a:t>
            </a:r>
            <a:r>
              <a:rPr lang="en-US" baseline="0" dirty="0" smtClean="0"/>
              <a:t> are, etc. </a:t>
            </a:r>
          </a:p>
          <a:p>
            <a:endParaRPr lang="en-US" baseline="0" dirty="0" smtClean="0"/>
          </a:p>
          <a:p>
            <a:r>
              <a:rPr lang="en-US" dirty="0" smtClean="0"/>
              <a:t>ADA –</a:t>
            </a:r>
            <a:r>
              <a:rPr lang="en-US" baseline="0" dirty="0" smtClean="0"/>
              <a:t> while there are some </a:t>
            </a:r>
            <a:r>
              <a:rPr lang="en-US" baseline="0" dirty="0" err="1" smtClean="0"/>
              <a:t>covid</a:t>
            </a:r>
            <a:r>
              <a:rPr lang="en-US" baseline="0" dirty="0" smtClean="0"/>
              <a:t> specific ADA considerations, this presentation is about the long haul. You can check the </a:t>
            </a:r>
            <a:r>
              <a:rPr lang="en-US" baseline="0" dirty="0" err="1" smtClean="0"/>
              <a:t>eeo</a:t>
            </a:r>
            <a:r>
              <a:rPr lang="en-US" baseline="0" dirty="0" smtClean="0"/>
              <a:t> website entitled what-you-should-know-about-covid-19-and-ada-rehabilitation-act-and-other-eeo-laws for more </a:t>
            </a:r>
            <a:r>
              <a:rPr lang="en-US" baseline="0" dirty="0" err="1" smtClean="0"/>
              <a:t>covid</a:t>
            </a:r>
            <a:r>
              <a:rPr lang="en-US" baseline="0" dirty="0" smtClean="0"/>
              <a:t> specific information. Going forward, employers covered by the ADA will continue to be covered. The interactive process won’t change, and work from home may be a reasonable accommodation for employees with some disabilities. </a:t>
            </a:r>
          </a:p>
          <a:p>
            <a:endParaRPr lang="en-US" baseline="0" dirty="0" smtClean="0"/>
          </a:p>
          <a:p>
            <a:r>
              <a:rPr lang="en-US" baseline="0" dirty="0" smtClean="0"/>
              <a:t>Again – for the duration of the pandemic, you will want to be familiar with the Families First Coronavirus Recovery Act, and any legislation that comes out in the next few months. For the long haul, however, some states are starting to pass, or already have paid sick leave laws. For example, AZ and CA have had paid sick leave laws for a while now. CO has just passed its own. Employers should become, or should already be, familiar with state and local leave laws. </a:t>
            </a:r>
          </a:p>
          <a:p>
            <a:endParaRPr lang="en-US" baseline="0" dirty="0" smtClean="0"/>
          </a:p>
          <a:p>
            <a:r>
              <a:rPr lang="en-US" baseline="0" dirty="0" smtClean="0"/>
              <a:t>Wage and hour – employers will need to be extra vigilant about non-exempt employees. The overtime laws, state or federal, still apply, and non-exempt employees need to be paid for all time worked. It will be crucial for employers to find a way to track hours accurately, and to discuss if employees are working too many hours, or not reporting all hours worked. There are a lot of technology options that allow you to do this without actually microchipping your employees. </a:t>
            </a:r>
            <a:r>
              <a:rPr lang="en-US" baseline="0" dirty="0" smtClean="0">
                <a:sym typeface="Wingdings" panose="05000000000000000000" pitchFamily="2" charset="2"/>
              </a:rPr>
              <a:t> Start with your payroll provider or timekeeping system. They might already have things in place that will work for you. And be prepared for some performance management discussions as well.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689E76-B881-4C14-B29E-4E892351C6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2734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 is pretty lenient about</a:t>
            </a:r>
            <a:r>
              <a:rPr lang="en-US" baseline="0" dirty="0" smtClean="0"/>
              <a:t> inspecting home offices. From the website it says “</a:t>
            </a:r>
            <a:r>
              <a:rPr lang="en-US" sz="1200" b="0" i="0" kern="1200" dirty="0" smtClean="0">
                <a:solidFill>
                  <a:schemeClr val="tx1"/>
                </a:solidFill>
                <a:effectLst/>
                <a:latin typeface="+mn-lt"/>
                <a:ea typeface="+mn-ea"/>
                <a:cs typeface="+mn-cs"/>
              </a:rPr>
              <a:t>OSHA respects the privacy of the home and has never conducted inspections of home offices. While respecting the privacy of the home, it should be kept in mind that certain types of work at home can be dangerous/hazardous. Examples of such work from OSHA's past inspections include: assembly of electronics; casting lead head jigs for fishing lures; use of unguarded crimping machines; and handling adhesives without protective gloves.”  It</a:t>
            </a:r>
            <a:r>
              <a:rPr lang="en-US" sz="1200" b="0" i="0" kern="1200" baseline="0" dirty="0" smtClean="0">
                <a:solidFill>
                  <a:schemeClr val="tx1"/>
                </a:solidFill>
                <a:effectLst/>
                <a:latin typeface="+mn-lt"/>
                <a:ea typeface="+mn-ea"/>
                <a:cs typeface="+mn-cs"/>
              </a:rPr>
              <a:t> also says: “</a:t>
            </a:r>
            <a:r>
              <a:rPr lang="en-US" sz="1200" b="0" i="0" kern="1200" dirty="0" smtClean="0">
                <a:solidFill>
                  <a:schemeClr val="tx1"/>
                </a:solidFill>
                <a:effectLst/>
                <a:latin typeface="+mn-lt"/>
                <a:ea typeface="+mn-ea"/>
                <a:cs typeface="+mn-cs"/>
              </a:rPr>
              <a:t>Employers who are required, because of their size or industry classification, by the OSH Act to keep records of work-related injuries and illnesses, will continue to be responsible for keeping such records, regardless of whether the injuries occur in the factory, in a home office, or elsewhere, as long as they are work-related, and meet the </a:t>
            </a:r>
            <a:r>
              <a:rPr lang="en-US" sz="1200" b="0" i="0" kern="1200" dirty="0" err="1" smtClean="0">
                <a:solidFill>
                  <a:schemeClr val="tx1"/>
                </a:solidFill>
                <a:effectLst/>
                <a:latin typeface="+mn-lt"/>
                <a:ea typeface="+mn-ea"/>
                <a:cs typeface="+mn-cs"/>
              </a:rPr>
              <a:t>recordability</a:t>
            </a:r>
            <a:r>
              <a:rPr lang="en-US" sz="1200" b="0" i="0" kern="1200" dirty="0" smtClean="0">
                <a:solidFill>
                  <a:schemeClr val="tx1"/>
                </a:solidFill>
                <a:effectLst/>
                <a:latin typeface="+mn-lt"/>
                <a:ea typeface="+mn-ea"/>
                <a:cs typeface="+mn-cs"/>
              </a:rPr>
              <a:t> criteria of 29 CFR Part 1904.</a:t>
            </a:r>
          </a:p>
          <a:p>
            <a:r>
              <a:rPr lang="en-US" sz="1200" b="0" i="0" kern="1200" dirty="0" smtClean="0">
                <a:solidFill>
                  <a:schemeClr val="tx1"/>
                </a:solidFill>
                <a:effectLst/>
                <a:latin typeface="+mn-lt"/>
                <a:ea typeface="+mn-ea"/>
                <a:cs typeface="+mn-cs"/>
              </a:rPr>
              <a:t>Other than clarifying the policy on inspections and procedures concerning home-based worksites, this instruction does not alter or change employers' obligations to employees.”</a:t>
            </a:r>
          </a:p>
          <a:p>
            <a:endParaRPr lang="en-US" dirty="0" smtClean="0"/>
          </a:p>
          <a:p>
            <a:r>
              <a:rPr lang="en-US" dirty="0" smtClean="0"/>
              <a:t>You will need to contact your workers</a:t>
            </a:r>
            <a:r>
              <a:rPr lang="en-US" baseline="0" dirty="0" smtClean="0"/>
              <a:t> comp provider to see if you need any additional coverage for remote workers, what the </a:t>
            </a:r>
            <a:r>
              <a:rPr lang="en-US" baseline="0" dirty="0" err="1" smtClean="0"/>
              <a:t>requirments</a:t>
            </a:r>
            <a:r>
              <a:rPr lang="en-US" baseline="0" dirty="0" smtClean="0"/>
              <a:t> are, etc. </a:t>
            </a:r>
          </a:p>
          <a:p>
            <a:endParaRPr lang="en-US" baseline="0" dirty="0" smtClean="0"/>
          </a:p>
          <a:p>
            <a:r>
              <a:rPr lang="en-US" dirty="0" smtClean="0"/>
              <a:t>ADA –</a:t>
            </a:r>
            <a:r>
              <a:rPr lang="en-US" baseline="0" dirty="0" smtClean="0"/>
              <a:t> while there are some </a:t>
            </a:r>
            <a:r>
              <a:rPr lang="en-US" baseline="0" dirty="0" err="1" smtClean="0"/>
              <a:t>covid</a:t>
            </a:r>
            <a:r>
              <a:rPr lang="en-US" baseline="0" dirty="0" smtClean="0"/>
              <a:t> specific ADA considerations, this presentation is about the long haul. You can check the </a:t>
            </a:r>
            <a:r>
              <a:rPr lang="en-US" baseline="0" dirty="0" err="1" smtClean="0"/>
              <a:t>eeo</a:t>
            </a:r>
            <a:r>
              <a:rPr lang="en-US" baseline="0" dirty="0" smtClean="0"/>
              <a:t> website entitled what-you-should-know-about-covid-19-and-ada-rehabilitation-act-and-other-eeo-laws for more </a:t>
            </a:r>
            <a:r>
              <a:rPr lang="en-US" baseline="0" dirty="0" err="1" smtClean="0"/>
              <a:t>covid</a:t>
            </a:r>
            <a:r>
              <a:rPr lang="en-US" baseline="0" dirty="0" smtClean="0"/>
              <a:t> specific information. Going forward, employers covered by the ADA will continue to be covered. The interactive process won’t change, and work from home may be a reasonable accommodation for employees with some disabilities. </a:t>
            </a:r>
          </a:p>
          <a:p>
            <a:endParaRPr lang="en-US" baseline="0" dirty="0" smtClean="0"/>
          </a:p>
          <a:p>
            <a:r>
              <a:rPr lang="en-US" baseline="0" dirty="0" smtClean="0"/>
              <a:t>Again – for the duration of the pandemic, you will want to be familiar with the Families First Coronavirus Recovery Act, and any legislation that comes out in the next few months. For the long haul, however, some states are starting to pass, or already have paid sick leave laws. For example, AZ and CA have had paid sick leave laws for a while now. CO has just passed its own. Employers should become, or should already be, familiar with state and local leave laws. </a:t>
            </a:r>
          </a:p>
          <a:p>
            <a:endParaRPr lang="en-US" baseline="0" dirty="0" smtClean="0"/>
          </a:p>
          <a:p>
            <a:r>
              <a:rPr lang="en-US" baseline="0" dirty="0" smtClean="0"/>
              <a:t>Wage and hour – employers will need to be extra vigilant about non-exempt employees. The overtime laws, state or federal, still apply, and non-exempt employees need to be paid for all time worked. It will be crucial for employers to find a way to track hours accurately, and to discuss if employees are working too many hours, or not reporting all hours worked. There are a lot of technology options that allow you to do this without actually microchipping your employees. </a:t>
            </a:r>
            <a:r>
              <a:rPr lang="en-US" baseline="0" dirty="0" smtClean="0">
                <a:sym typeface="Wingdings" panose="05000000000000000000" pitchFamily="2" charset="2"/>
              </a:rPr>
              <a:t> Start with your payroll provider or timekeeping system. They might already have things in place that will work for you. And be prepared for some performance management discussions as well.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689E76-B881-4C14-B29E-4E892351C6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080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 is pretty lenient about</a:t>
            </a:r>
            <a:r>
              <a:rPr lang="en-US" baseline="0" dirty="0" smtClean="0"/>
              <a:t> inspecting home offices. From the website it says “</a:t>
            </a:r>
            <a:r>
              <a:rPr lang="en-US" sz="1200" b="0" i="0" kern="1200" dirty="0" smtClean="0">
                <a:solidFill>
                  <a:schemeClr val="tx1"/>
                </a:solidFill>
                <a:effectLst/>
                <a:latin typeface="+mn-lt"/>
                <a:ea typeface="+mn-ea"/>
                <a:cs typeface="+mn-cs"/>
              </a:rPr>
              <a:t>OSHA respects the privacy of the home and has never conducted inspections of home offices. While respecting the privacy of the home, it should be kept in mind that certain types of work at home can be dangerous/hazardous. Examples of such work from OSHA's past inspections include: assembly of electronics; casting lead head jigs for fishing lures; use of unguarded crimping machines; and handling adhesives without protective gloves.”  It</a:t>
            </a:r>
            <a:r>
              <a:rPr lang="en-US" sz="1200" b="0" i="0" kern="1200" baseline="0" dirty="0" smtClean="0">
                <a:solidFill>
                  <a:schemeClr val="tx1"/>
                </a:solidFill>
                <a:effectLst/>
                <a:latin typeface="+mn-lt"/>
                <a:ea typeface="+mn-ea"/>
                <a:cs typeface="+mn-cs"/>
              </a:rPr>
              <a:t> also says: “</a:t>
            </a:r>
            <a:r>
              <a:rPr lang="en-US" sz="1200" b="0" i="0" kern="1200" dirty="0" smtClean="0">
                <a:solidFill>
                  <a:schemeClr val="tx1"/>
                </a:solidFill>
                <a:effectLst/>
                <a:latin typeface="+mn-lt"/>
                <a:ea typeface="+mn-ea"/>
                <a:cs typeface="+mn-cs"/>
              </a:rPr>
              <a:t>Employers who are required, because of their size or industry classification, by the OSH Act to keep records of work-related injuries and illnesses, will continue to be responsible for keeping such records, regardless of whether the injuries occur in the factory, in a home office, or elsewhere, as long as they are work-related, and meet the </a:t>
            </a:r>
            <a:r>
              <a:rPr lang="en-US" sz="1200" b="0" i="0" kern="1200" dirty="0" err="1" smtClean="0">
                <a:solidFill>
                  <a:schemeClr val="tx1"/>
                </a:solidFill>
                <a:effectLst/>
                <a:latin typeface="+mn-lt"/>
                <a:ea typeface="+mn-ea"/>
                <a:cs typeface="+mn-cs"/>
              </a:rPr>
              <a:t>recordability</a:t>
            </a:r>
            <a:r>
              <a:rPr lang="en-US" sz="1200" b="0" i="0" kern="1200" dirty="0" smtClean="0">
                <a:solidFill>
                  <a:schemeClr val="tx1"/>
                </a:solidFill>
                <a:effectLst/>
                <a:latin typeface="+mn-lt"/>
                <a:ea typeface="+mn-ea"/>
                <a:cs typeface="+mn-cs"/>
              </a:rPr>
              <a:t> criteria of 29 CFR Part 1904.</a:t>
            </a:r>
          </a:p>
          <a:p>
            <a:r>
              <a:rPr lang="en-US" sz="1200" b="0" i="0" kern="1200" dirty="0" smtClean="0">
                <a:solidFill>
                  <a:schemeClr val="tx1"/>
                </a:solidFill>
                <a:effectLst/>
                <a:latin typeface="+mn-lt"/>
                <a:ea typeface="+mn-ea"/>
                <a:cs typeface="+mn-cs"/>
              </a:rPr>
              <a:t>Other than clarifying the policy on inspections and procedures concerning home-based worksites, this instruction does not alter or change employers' obligations to employees.”</a:t>
            </a:r>
          </a:p>
          <a:p>
            <a:endParaRPr lang="en-US" dirty="0" smtClean="0"/>
          </a:p>
          <a:p>
            <a:r>
              <a:rPr lang="en-US" dirty="0" smtClean="0"/>
              <a:t>You will need to contact your workers</a:t>
            </a:r>
            <a:r>
              <a:rPr lang="en-US" baseline="0" dirty="0" smtClean="0"/>
              <a:t> comp provider to see if you need any additional coverage for remote workers, what the </a:t>
            </a:r>
            <a:r>
              <a:rPr lang="en-US" baseline="0" dirty="0" err="1" smtClean="0"/>
              <a:t>requirments</a:t>
            </a:r>
            <a:r>
              <a:rPr lang="en-US" baseline="0" dirty="0" smtClean="0"/>
              <a:t> are, etc. </a:t>
            </a:r>
          </a:p>
          <a:p>
            <a:endParaRPr lang="en-US" baseline="0" dirty="0" smtClean="0"/>
          </a:p>
          <a:p>
            <a:r>
              <a:rPr lang="en-US" dirty="0" smtClean="0"/>
              <a:t>ADA –</a:t>
            </a:r>
            <a:r>
              <a:rPr lang="en-US" baseline="0" dirty="0" smtClean="0"/>
              <a:t> while there are some </a:t>
            </a:r>
            <a:r>
              <a:rPr lang="en-US" baseline="0" dirty="0" err="1" smtClean="0"/>
              <a:t>covid</a:t>
            </a:r>
            <a:r>
              <a:rPr lang="en-US" baseline="0" dirty="0" smtClean="0"/>
              <a:t> specific ADA considerations, this presentation is about the long haul. You can check the </a:t>
            </a:r>
            <a:r>
              <a:rPr lang="en-US" baseline="0" dirty="0" err="1" smtClean="0"/>
              <a:t>eeo</a:t>
            </a:r>
            <a:r>
              <a:rPr lang="en-US" baseline="0" dirty="0" smtClean="0"/>
              <a:t> website entitled what-you-should-know-about-covid-19-and-ada-rehabilitation-act-and-other-eeo-laws for more </a:t>
            </a:r>
            <a:r>
              <a:rPr lang="en-US" baseline="0" dirty="0" err="1" smtClean="0"/>
              <a:t>covid</a:t>
            </a:r>
            <a:r>
              <a:rPr lang="en-US" baseline="0" dirty="0" smtClean="0"/>
              <a:t> specific information. Going forward, employers covered by the ADA will continue to be covered. The interactive process won’t change, and work from home may be a reasonable accommodation for employees with some disabilities. </a:t>
            </a:r>
          </a:p>
          <a:p>
            <a:endParaRPr lang="en-US" baseline="0" dirty="0" smtClean="0"/>
          </a:p>
          <a:p>
            <a:r>
              <a:rPr lang="en-US" baseline="0" dirty="0" smtClean="0"/>
              <a:t>Again – for the duration of the pandemic, you will want to be familiar with the Families First Coronavirus Recovery Act, and any legislation that comes out in the next few months. For the long haul, however, some states are starting to pass, or already have paid sick leave laws. For example, AZ and CA have had paid sick leave laws for a while now. CO has just passed its own. Employers should become, or should already be, familiar with state and local leave laws. </a:t>
            </a:r>
          </a:p>
          <a:p>
            <a:endParaRPr lang="en-US" baseline="0" dirty="0" smtClean="0"/>
          </a:p>
          <a:p>
            <a:r>
              <a:rPr lang="en-US" baseline="0" dirty="0" smtClean="0"/>
              <a:t>Wage and hour – employers will need to be extra vigilant about non-exempt employees. The overtime laws, state or federal, still apply, and non-exempt employees need to be paid for all time worked. It will be crucial for employers to find a way to track hours accurately, and to discuss if employees are working too many hours, or not reporting all hours worked. There are a lot of technology options that allow you to do this without actually microchipping your employees. </a:t>
            </a:r>
            <a:r>
              <a:rPr lang="en-US" baseline="0" dirty="0" smtClean="0">
                <a:sym typeface="Wingdings" panose="05000000000000000000" pitchFamily="2" charset="2"/>
              </a:rPr>
              <a:t> Start with your payroll provider or timekeeping system. They might already have things in place that will work for you. And be prepared for some performance management discussions as well.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689E76-B881-4C14-B29E-4E892351C6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0277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 is pretty lenient about</a:t>
            </a:r>
            <a:r>
              <a:rPr lang="en-US" baseline="0" dirty="0" smtClean="0"/>
              <a:t> inspecting home offices. From the website it says “</a:t>
            </a:r>
            <a:r>
              <a:rPr lang="en-US" sz="1200" b="0" i="0" kern="1200" dirty="0" smtClean="0">
                <a:solidFill>
                  <a:schemeClr val="tx1"/>
                </a:solidFill>
                <a:effectLst/>
                <a:latin typeface="+mn-lt"/>
                <a:ea typeface="+mn-ea"/>
                <a:cs typeface="+mn-cs"/>
              </a:rPr>
              <a:t>OSHA respects the privacy of the home and has never conducted inspections of home offices. While respecting the privacy of the home, it should be kept in mind that certain types of work at home can be dangerous/hazardous. Examples of such work from OSHA's past inspections include: assembly of electronics; casting lead head jigs for fishing lures; use of unguarded crimping machines; and handling adhesives without protective gloves.”  It</a:t>
            </a:r>
            <a:r>
              <a:rPr lang="en-US" sz="1200" b="0" i="0" kern="1200" baseline="0" dirty="0" smtClean="0">
                <a:solidFill>
                  <a:schemeClr val="tx1"/>
                </a:solidFill>
                <a:effectLst/>
                <a:latin typeface="+mn-lt"/>
                <a:ea typeface="+mn-ea"/>
                <a:cs typeface="+mn-cs"/>
              </a:rPr>
              <a:t> also says: “</a:t>
            </a:r>
            <a:r>
              <a:rPr lang="en-US" sz="1200" b="0" i="0" kern="1200" dirty="0" smtClean="0">
                <a:solidFill>
                  <a:schemeClr val="tx1"/>
                </a:solidFill>
                <a:effectLst/>
                <a:latin typeface="+mn-lt"/>
                <a:ea typeface="+mn-ea"/>
                <a:cs typeface="+mn-cs"/>
              </a:rPr>
              <a:t>Employers who are required, because of their size or industry classification, by the OSH Act to keep records of work-related injuries and illnesses, will continue to be responsible for keeping such records, regardless of whether the injuries occur in the factory, in a home office, or elsewhere, as long as they are work-related, and meet the </a:t>
            </a:r>
            <a:r>
              <a:rPr lang="en-US" sz="1200" b="0" i="0" kern="1200" dirty="0" err="1" smtClean="0">
                <a:solidFill>
                  <a:schemeClr val="tx1"/>
                </a:solidFill>
                <a:effectLst/>
                <a:latin typeface="+mn-lt"/>
                <a:ea typeface="+mn-ea"/>
                <a:cs typeface="+mn-cs"/>
              </a:rPr>
              <a:t>recordability</a:t>
            </a:r>
            <a:r>
              <a:rPr lang="en-US" sz="1200" b="0" i="0" kern="1200" dirty="0" smtClean="0">
                <a:solidFill>
                  <a:schemeClr val="tx1"/>
                </a:solidFill>
                <a:effectLst/>
                <a:latin typeface="+mn-lt"/>
                <a:ea typeface="+mn-ea"/>
                <a:cs typeface="+mn-cs"/>
              </a:rPr>
              <a:t> criteria of 29 CFR Part 1904.</a:t>
            </a:r>
          </a:p>
          <a:p>
            <a:r>
              <a:rPr lang="en-US" sz="1200" b="0" i="0" kern="1200" dirty="0" smtClean="0">
                <a:solidFill>
                  <a:schemeClr val="tx1"/>
                </a:solidFill>
                <a:effectLst/>
                <a:latin typeface="+mn-lt"/>
                <a:ea typeface="+mn-ea"/>
                <a:cs typeface="+mn-cs"/>
              </a:rPr>
              <a:t>Other than clarifying the policy on inspections and procedures concerning home-based worksites, this instruction does not alter or change employers' obligations to employees.”</a:t>
            </a:r>
          </a:p>
          <a:p>
            <a:endParaRPr lang="en-US" dirty="0" smtClean="0"/>
          </a:p>
          <a:p>
            <a:r>
              <a:rPr lang="en-US" dirty="0" smtClean="0"/>
              <a:t>You will need to contact your workers</a:t>
            </a:r>
            <a:r>
              <a:rPr lang="en-US" baseline="0" dirty="0" smtClean="0"/>
              <a:t> comp provider to see if you need any additional coverage for remote workers, what the </a:t>
            </a:r>
            <a:r>
              <a:rPr lang="en-US" baseline="0" dirty="0" err="1" smtClean="0"/>
              <a:t>requirments</a:t>
            </a:r>
            <a:r>
              <a:rPr lang="en-US" baseline="0" dirty="0" smtClean="0"/>
              <a:t> are, etc. </a:t>
            </a:r>
          </a:p>
          <a:p>
            <a:endParaRPr lang="en-US" baseline="0" dirty="0" smtClean="0"/>
          </a:p>
          <a:p>
            <a:r>
              <a:rPr lang="en-US" dirty="0" smtClean="0"/>
              <a:t>ADA –</a:t>
            </a:r>
            <a:r>
              <a:rPr lang="en-US" baseline="0" dirty="0" smtClean="0"/>
              <a:t> while there are some </a:t>
            </a:r>
            <a:r>
              <a:rPr lang="en-US" baseline="0" dirty="0" err="1" smtClean="0"/>
              <a:t>covid</a:t>
            </a:r>
            <a:r>
              <a:rPr lang="en-US" baseline="0" dirty="0" smtClean="0"/>
              <a:t> specific ADA considerations, this presentation is about the long haul. You can check the </a:t>
            </a:r>
            <a:r>
              <a:rPr lang="en-US" baseline="0" dirty="0" err="1" smtClean="0"/>
              <a:t>eeo</a:t>
            </a:r>
            <a:r>
              <a:rPr lang="en-US" baseline="0" dirty="0" smtClean="0"/>
              <a:t> website entitled what-you-should-know-about-covid-19-and-ada-rehabilitation-act-and-other-eeo-laws for more </a:t>
            </a:r>
            <a:r>
              <a:rPr lang="en-US" baseline="0" dirty="0" err="1" smtClean="0"/>
              <a:t>covid</a:t>
            </a:r>
            <a:r>
              <a:rPr lang="en-US" baseline="0" dirty="0" smtClean="0"/>
              <a:t> specific information. Going forward, employers covered by the ADA will continue to be covered. The interactive process won’t change, and work from home may be a reasonable accommodation for employees with some disabilities. </a:t>
            </a:r>
          </a:p>
          <a:p>
            <a:endParaRPr lang="en-US" baseline="0" dirty="0" smtClean="0"/>
          </a:p>
          <a:p>
            <a:r>
              <a:rPr lang="en-US" baseline="0" dirty="0" smtClean="0"/>
              <a:t>Again – for the duration of the pandemic, you will want to be familiar with the Families First Coronavirus Recovery Act, and any legislation that comes out in the next few months. For the long haul, however, some states are starting to pass, or already have paid sick leave laws. For example, AZ and CA have had paid sick leave laws for a while now. CO has just passed its own. Employers should become, or should already be, familiar with state and local leave laws. </a:t>
            </a:r>
          </a:p>
          <a:p>
            <a:endParaRPr lang="en-US" baseline="0" dirty="0" smtClean="0"/>
          </a:p>
          <a:p>
            <a:r>
              <a:rPr lang="en-US" baseline="0" dirty="0" smtClean="0"/>
              <a:t>Wage and hour – employers will need to be extra vigilant about non-exempt employees. The overtime laws, state or federal, still apply, and non-exempt employees need to be paid for all time worked. It will be crucial for employers to find a way to track hours accurately, and to discuss if employees are working too many hours, or not reporting all hours worked. There are a lot of technology options that allow you to do this without actually microchipping your employees. </a:t>
            </a:r>
            <a:r>
              <a:rPr lang="en-US" baseline="0" dirty="0" smtClean="0">
                <a:sym typeface="Wingdings" panose="05000000000000000000" pitchFamily="2" charset="2"/>
              </a:rPr>
              <a:t> Start with your payroll provider or timekeeping system. They might already have things in place that will work for you. And be prepared for some performance management discussions as well.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689E76-B881-4C14-B29E-4E892351C6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3693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saw a post on FB recently that said “</a:t>
            </a:r>
            <a:r>
              <a:rPr lang="en-US" sz="1200" b="0" i="0" kern="1200" dirty="0" smtClean="0">
                <a:solidFill>
                  <a:schemeClr val="tx1"/>
                </a:solidFill>
                <a:effectLst/>
                <a:latin typeface="+mn-lt"/>
                <a:ea typeface="+mn-ea"/>
                <a:cs typeface="+mn-cs"/>
              </a:rPr>
              <a:t>One of the best parts of 2020 is the constant feeling that you’re being an over-reacting weirdo but also, impossibly, that at the same time you’re not taking it seriously enough, are taking too many risks, and that you might die or kill your family because of them.</a:t>
            </a:r>
          </a:p>
          <a:p>
            <a:r>
              <a:rPr lang="en-US" sz="1200" b="0" i="0" kern="1200" dirty="0" smtClean="0">
                <a:solidFill>
                  <a:schemeClr val="tx1"/>
                </a:solidFill>
                <a:effectLst/>
                <a:latin typeface="+mn-lt"/>
                <a:ea typeface="+mn-ea"/>
                <a:cs typeface="+mn-cs"/>
              </a:rPr>
              <a:t>THIS IS ALL GREAT FOR MENTAL HEALTH.”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Yes. This.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We can’t live like we did before coronavirus. We won’t live like we did immediately after it appeared, either. Instead, we’re in the muddy middle, faced with choices that seem at once crucial and impossible, simple and massively complicated. These choices are an everyday occurrence, but they also carry a moral weight that makes them feel different than picking a pasta sauce or a pair of shoes. In a pandemic that’s been filled with unanswerable questions and unwinnable wars, this is our daily Kobayashi </a:t>
            </a:r>
            <a:r>
              <a:rPr lang="en-US" sz="1200" b="0" i="0" kern="1200" dirty="0" err="1" smtClean="0">
                <a:solidFill>
                  <a:schemeClr val="tx1"/>
                </a:solidFill>
                <a:effectLst/>
                <a:latin typeface="+mn-lt"/>
                <a:ea typeface="+mn-ea"/>
                <a:cs typeface="+mn-cs"/>
              </a:rPr>
              <a:t>Maru</a:t>
            </a:r>
            <a:r>
              <a:rPr lang="en-US" sz="1200" b="0" i="0" kern="1200" dirty="0" smtClean="0">
                <a:solidFill>
                  <a:schemeClr val="tx1"/>
                </a:solidFill>
                <a:effectLst/>
                <a:latin typeface="+mn-lt"/>
                <a:ea typeface="+mn-ea"/>
                <a:cs typeface="+mn-cs"/>
              </a:rPr>
              <a:t> – a start trek reference for you geeks</a:t>
            </a:r>
            <a:r>
              <a:rPr lang="en-US" sz="1200" b="0" i="0" kern="1200" baseline="0" dirty="0" smtClean="0">
                <a:solidFill>
                  <a:schemeClr val="tx1"/>
                </a:solidFill>
                <a:effectLst/>
                <a:latin typeface="+mn-lt"/>
                <a:ea typeface="+mn-ea"/>
                <a:cs typeface="+mn-cs"/>
              </a:rPr>
              <a:t> out there. It is a test of start fleet cadets in which there is a no-win scenario, and they have to choose anyway. </a:t>
            </a:r>
            <a:r>
              <a:rPr lang="en-US" sz="1200" b="0" i="0" kern="1200" dirty="0" smtClean="0">
                <a:solidFill>
                  <a:schemeClr val="tx1"/>
                </a:solidFill>
                <a:effectLst/>
                <a:latin typeface="+mn-lt"/>
                <a:ea typeface="+mn-ea"/>
                <a:cs typeface="+mn-cs"/>
              </a:rPr>
              <a:t>. And no one can tell us exactly what we ought to do. All</a:t>
            </a:r>
            <a:r>
              <a:rPr lang="en-US" sz="1200" b="0" i="0" kern="1200" baseline="0" dirty="0" smtClean="0">
                <a:solidFill>
                  <a:schemeClr val="tx1"/>
                </a:solidFill>
                <a:effectLst/>
                <a:latin typeface="+mn-lt"/>
                <a:ea typeface="+mn-ea"/>
                <a:cs typeface="+mn-cs"/>
              </a:rPr>
              <a:t> of us face this in some way or another with almost every move we make. Our employees feel it, and as employers, we have the added pressure of our employees’ wellbeing in our decision making. We have all been at alert levels for months, and we are tired.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And this won’t just end. It’s important to remember that the mental health of our employees will also continue to be </a:t>
            </a:r>
            <a:r>
              <a:rPr lang="en-US" sz="1200" b="0" i="0" kern="1200" baseline="0" dirty="0" err="1" smtClean="0">
                <a:solidFill>
                  <a:schemeClr val="tx1"/>
                </a:solidFill>
                <a:effectLst/>
                <a:latin typeface="+mn-lt"/>
                <a:ea typeface="+mn-ea"/>
                <a:cs typeface="+mn-cs"/>
              </a:rPr>
              <a:t>prevelant</a:t>
            </a:r>
            <a:r>
              <a:rPr lang="en-US" sz="1200" b="0" i="0" kern="1200" baseline="0" dirty="0" smtClean="0">
                <a:solidFill>
                  <a:schemeClr val="tx1"/>
                </a:solidFill>
                <a:effectLst/>
                <a:latin typeface="+mn-lt"/>
                <a:ea typeface="+mn-ea"/>
                <a:cs typeface="+mn-cs"/>
              </a:rPr>
              <a:t> in our workplaces. Greif lasts, and we will all be </a:t>
            </a:r>
            <a:r>
              <a:rPr lang="en-US" sz="1200" b="0" i="0" kern="1200" baseline="0" dirty="0" err="1" smtClean="0">
                <a:solidFill>
                  <a:schemeClr val="tx1"/>
                </a:solidFill>
                <a:effectLst/>
                <a:latin typeface="+mn-lt"/>
                <a:ea typeface="+mn-ea"/>
                <a:cs typeface="+mn-cs"/>
              </a:rPr>
              <a:t>greiveing</a:t>
            </a:r>
            <a:r>
              <a:rPr lang="en-US" sz="1200" b="0" i="0" kern="1200" baseline="0" dirty="0" smtClean="0">
                <a:solidFill>
                  <a:schemeClr val="tx1"/>
                </a:solidFill>
                <a:effectLst/>
                <a:latin typeface="+mn-lt"/>
                <a:ea typeface="+mn-ea"/>
                <a:cs typeface="+mn-cs"/>
              </a:rPr>
              <a:t> something, the loss of a family member or friend, the loss of our comfortable routines we’ve had for years, the loss of a sense of security that happened when everything shifted in a week, the loss of a partner’s job, the loss of childhood milestones or events.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Mostly I am bringing this up to remind us all to be a little kinder. Business is not as usual, and for a lot of us, our normal coping mechanisms are not available. For me, I tend to recharge by going to a concert, a play, a movie, or a baseball game. I am an extrovert and crowded live events feed my energy and my psyche. Finding replacements for those, when I know that the return date of any of those things is unknown. For others it’s a gym, or museum, or a family reunion. You can support your employees by not only being more compassionate, but also making sure they know their options, like an EAP, or online workout programs that are free or covered by insurance, etc. </a:t>
            </a:r>
          </a:p>
          <a:p>
            <a:endParaRPr lang="en-US" sz="1200" b="0" i="0" kern="1200" baseline="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689E76-B881-4C14-B29E-4E892351C6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5550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DE8549-B451-4594-899D-C078672DC1A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389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3</a:t>
            </a:fld>
            <a:endParaRPr lang="en-US" dirty="0"/>
          </a:p>
        </p:txBody>
      </p:sp>
    </p:spTree>
    <p:extLst>
      <p:ext uri="{BB962C8B-B14F-4D97-AF65-F5344CB8AC3E}">
        <p14:creationId xmlns:p14="http://schemas.microsoft.com/office/powerpoint/2010/main" val="3448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689E76-B881-4C14-B29E-4E892351C6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4793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So - how do you choose who continues to work from home.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Health and safety first. Local orders, local health departments, and local case numbers should guide your initial decisions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Allow for personal choice when possible. There may be school conflicts, health issues in the household, or someone who feels very strongly they want to be in the office part or all of the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Consider business needs – really and honestly evaluate who has to be physically in the office. Push hard on any reasons that can’t withstand a few “yes, and” questions. Push hard on your belief that work has to happen in the office. Also consider when it would be best for employees to meet face to face. If your workforce is going to work one day a week in the office, make that the day for collaboration and/or socialization.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689E76-B881-4C14-B29E-4E892351C6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85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want to talk about equity. There are a couple of issues here. First there are currently a few categories of workers; those who can and will work from home because their jobs allow for it, those who absolutely can’t, like retail or manufacturing, and those who don’t want to. Throw into the mix school and daycare closures, and now you’ve got an even bigger equity problem. Statistically, people of color occupy the majority of the out of the home jobs, and are not able to work from home. This creates an equity divide. Also statistically, women are the default parent when it comes to child care, remote schooling, etc. and are thus more negatively affected by the current work at home arrangements than men. So again, equity becomes a problem.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spread of the coronavirus has also highlighted the divide between workers who receive paid sick leave and vacation days, and low-wage workers who don’t get paid if they have to take time off for illness.</a:t>
            </a:r>
          </a:p>
          <a:p>
            <a:endParaRPr lang="en-US" dirty="0" smtClean="0"/>
          </a:p>
          <a:p>
            <a:r>
              <a:rPr lang="en-US" dirty="0" smtClean="0"/>
              <a:t>Per Forbes:</a:t>
            </a:r>
            <a:r>
              <a:rPr lang="en-US" baseline="0" dirty="0" smtClean="0"/>
              <a:t> </a:t>
            </a:r>
            <a:r>
              <a:rPr lang="en-US" sz="1200" b="0" i="0" kern="1200" dirty="0" smtClean="0">
                <a:solidFill>
                  <a:schemeClr val="tx1"/>
                </a:solidFill>
                <a:effectLst/>
                <a:latin typeface="+mn-lt"/>
                <a:ea typeface="+mn-ea"/>
                <a:cs typeface="+mn-cs"/>
              </a:rPr>
              <a:t>We are witnessing a new version of the opportunity divide unfold across the country, with millions of frontline workers heroically showing up for work every day in grocery stores, providing transportation, working in large distribution centers, and other essential roles needed to keep the country safe and fed.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Alex Baptiste, policy counsel for the nonprofit National Partnership for Women and Families, says the remote work gap is just one way the coronavirus outbreak is underscoring inequalities inherent in the American economy. “On the one hand, you want people to have the best benefits that they possibly can, and when you see that kind of progress, we’re excited about it,” Baptiste says. “But it definitely is showing how wide the gap is between who have it and people who don’t.”</a:t>
            </a:r>
          </a:p>
          <a:p>
            <a:r>
              <a:rPr lang="en-US" sz="1200" b="0" i="0" kern="1200" dirty="0" smtClean="0">
                <a:solidFill>
                  <a:schemeClr val="tx1"/>
                </a:solidFill>
                <a:effectLst/>
                <a:latin typeface="+mn-lt"/>
                <a:ea typeface="+mn-ea"/>
                <a:cs typeface="+mn-cs"/>
              </a:rPr>
              <a:t>PEW:</a:t>
            </a:r>
            <a:r>
              <a:rPr lang="en-US" sz="1200" b="0" i="0" kern="1200" baseline="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By the numbers: </a:t>
            </a:r>
            <a:r>
              <a:rPr lang="en-US" sz="1200" b="0" i="0" kern="1200" dirty="0" smtClean="0">
                <a:solidFill>
                  <a:schemeClr val="tx1"/>
                </a:solidFill>
                <a:effectLst/>
                <a:latin typeface="+mn-lt"/>
                <a:ea typeface="+mn-ea"/>
                <a:cs typeface="+mn-cs"/>
              </a:rPr>
              <a:t>Per </a:t>
            </a:r>
            <a:r>
              <a:rPr lang="en-US" sz="1200" b="0" i="0" kern="1200" dirty="0" smtClean="0">
                <a:solidFill>
                  <a:schemeClr val="tx1"/>
                </a:solidFill>
                <a:effectLst/>
                <a:latin typeface="+mn-lt"/>
                <a:ea typeface="+mn-ea"/>
                <a:cs typeface="+mn-cs"/>
                <a:hlinkClick r:id="rId3"/>
              </a:rPr>
              <a:t>a 2019 report</a:t>
            </a:r>
            <a:r>
              <a:rPr lang="en-US" sz="1200" b="0" i="0" kern="1200" dirty="0" smtClean="0">
                <a:solidFill>
                  <a:schemeClr val="tx1"/>
                </a:solidFill>
                <a:effectLst/>
                <a:latin typeface="+mn-lt"/>
                <a:ea typeface="+mn-ea"/>
                <a:cs typeface="+mn-cs"/>
              </a:rPr>
              <a:t> from Pew Research Center, 58% of Black adults and 57% of Hispanic adults have a laptop or desktop computer, compared with 82% of white adults.</a:t>
            </a:r>
          </a:p>
          <a:p>
            <a:r>
              <a:rPr lang="en-US" sz="1200" b="0" i="0" kern="1200" dirty="0" smtClean="0">
                <a:solidFill>
                  <a:schemeClr val="tx1"/>
                </a:solidFill>
                <a:effectLst/>
                <a:latin typeface="+mn-lt"/>
                <a:ea typeface="+mn-ea"/>
                <a:cs typeface="+mn-cs"/>
              </a:rPr>
              <a:t>66% of Black adults and 61% of Hispanic adults have broadband access at home. Among white adults, the share is 79%.</a:t>
            </a: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BLS: </a:t>
            </a:r>
            <a:r>
              <a:rPr lang="en-US" dirty="0" smtClean="0"/>
              <a:t>Those who work remotely tend to be both better-educated and </a:t>
            </a:r>
            <a:r>
              <a:rPr lang="en-US" dirty="0" smtClean="0">
                <a:hlinkClick r:id="rId4"/>
              </a:rPr>
              <a:t>wealthier.</a:t>
            </a:r>
            <a:r>
              <a:rPr lang="en-US" dirty="0" smtClean="0"/>
              <a:t> Among workers ages 25 and older, 47% of workers with a bachelor’s degree or higher worked from home sometimes, according to BLS data, compared to just 3% of workers with only a high school diploma. Of course, some highly educated workers, like medical professionals, also typically have to show up in person for work</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EPI:</a:t>
            </a:r>
          </a:p>
          <a:p>
            <a:r>
              <a:rPr lang="en-US" sz="1200" b="1" i="0" kern="1200" dirty="0" smtClean="0">
                <a:solidFill>
                  <a:schemeClr val="tx1"/>
                </a:solidFill>
                <a:effectLst/>
                <a:latin typeface="+mn-lt"/>
                <a:ea typeface="+mn-ea"/>
                <a:cs typeface="+mn-cs"/>
              </a:rPr>
              <a:t>Less than one in five black workers and roughly one in six Hispanic workers are able to work from home </a:t>
            </a:r>
            <a:r>
              <a:rPr lang="en-US" sz="1200" b="0" i="0" kern="1200" dirty="0" smtClean="0">
                <a:solidFill>
                  <a:schemeClr val="tx1"/>
                </a:solidFill>
                <a:effectLst/>
                <a:latin typeface="+mn-lt"/>
                <a:ea typeface="+mn-ea"/>
                <a:cs typeface="+mn-cs"/>
              </a:rPr>
              <a:t>Share of workers who can telework, by race and ethnicity, 2017–2018 </a:t>
            </a:r>
          </a:p>
          <a:p>
            <a:r>
              <a:rPr lang="en-US" sz="1200" b="0" i="0" kern="1200" dirty="0" smtClean="0">
                <a:solidFill>
                  <a:schemeClr val="tx1"/>
                </a:solidFill>
                <a:effectLst/>
                <a:latin typeface="+mn-lt"/>
                <a:ea typeface="+mn-ea"/>
                <a:cs typeface="+mn-cs"/>
              </a:rPr>
              <a:t>	Also - According to </a:t>
            </a:r>
            <a:r>
              <a:rPr lang="en-US" sz="1200" b="0" i="0" kern="1200" dirty="0" smtClean="0">
                <a:solidFill>
                  <a:schemeClr val="tx1"/>
                </a:solidFill>
                <a:effectLst/>
                <a:latin typeface="+mn-lt"/>
                <a:ea typeface="+mn-ea"/>
                <a:cs typeface="+mn-cs"/>
                <a:hlinkClick r:id="rId5"/>
              </a:rPr>
              <a:t>a recent survey</a:t>
            </a:r>
            <a:r>
              <a:rPr lang="en-US" sz="1200" b="0" i="0" kern="1200" dirty="0" smtClean="0">
                <a:solidFill>
                  <a:schemeClr val="tx1"/>
                </a:solidFill>
                <a:effectLst/>
                <a:latin typeface="+mn-lt"/>
                <a:ea typeface="+mn-ea"/>
                <a:cs typeface="+mn-cs"/>
              </a:rPr>
              <a:t> from </a:t>
            </a:r>
            <a:r>
              <a:rPr lang="en-US" sz="1200" b="0" i="0" kern="1200" dirty="0" err="1" smtClean="0">
                <a:solidFill>
                  <a:schemeClr val="tx1"/>
                </a:solidFill>
                <a:effectLst/>
                <a:latin typeface="+mn-lt"/>
                <a:ea typeface="+mn-ea"/>
                <a:cs typeface="+mn-cs"/>
              </a:rPr>
              <a:t>WayUp</a:t>
            </a:r>
            <a:r>
              <a:rPr lang="en-US" sz="1200" b="0" i="0" kern="1200" dirty="0" smtClean="0">
                <a:solidFill>
                  <a:schemeClr val="tx1"/>
                </a:solidFill>
                <a:effectLst/>
                <a:latin typeface="+mn-lt"/>
                <a:ea typeface="+mn-ea"/>
                <a:cs typeface="+mn-cs"/>
              </a:rPr>
              <a:t>, Black and Hispanic job applicants are 145% more likely than their white counterparts to be concerned about their ability to do a job remotely.</a:t>
            </a:r>
          </a:p>
          <a:p>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6"/>
              </a:rPr>
              <a:t>Census data</a:t>
            </a:r>
            <a:r>
              <a:rPr lang="en-US" sz="1200" b="0" i="0" kern="1200" dirty="0" smtClean="0">
                <a:solidFill>
                  <a:schemeClr val="tx1"/>
                </a:solidFill>
                <a:effectLst/>
                <a:latin typeface="+mn-lt"/>
                <a:ea typeface="+mn-ea"/>
                <a:cs typeface="+mn-cs"/>
              </a:rPr>
              <a:t> shows that Black households have 20% more people and Hispanic households have 80% more people compared to White households, which can result in concerns about background noise, distractions, as well as the basic concern about lack of space," CNBC's Kelsey Johnson </a:t>
            </a:r>
            <a:r>
              <a:rPr lang="en-US" sz="1200" b="0" i="0" kern="1200" dirty="0" smtClean="0">
                <a:solidFill>
                  <a:schemeClr val="tx1"/>
                </a:solidFill>
                <a:effectLst/>
                <a:latin typeface="+mn-lt"/>
                <a:ea typeface="+mn-ea"/>
                <a:cs typeface="+mn-cs"/>
                <a:hlinkClick r:id="rId7"/>
              </a:rPr>
              <a:t>reports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Women:</a:t>
            </a:r>
          </a:p>
          <a:p>
            <a:pPr lvl="1"/>
            <a:r>
              <a:rPr lang="en-US" dirty="0" smtClean="0"/>
              <a:t>60% of employees laid-off due to COVID-19 are women.</a:t>
            </a:r>
          </a:p>
          <a:p>
            <a:pPr lvl="1"/>
            <a:r>
              <a:rPr lang="en-US" dirty="0" smtClean="0"/>
              <a:t>Over 50% of working parents have lost childcare and women are most likely the primary caretakers who have to fill the childcare gap.</a:t>
            </a:r>
          </a:p>
          <a:p>
            <a:pPr lvl="1"/>
            <a:r>
              <a:rPr lang="en-US" dirty="0" smtClean="0"/>
              <a:t>Many women are considering leaving the workplace due to childcare concerns.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689E76-B881-4C14-B29E-4E892351C6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555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This</a:t>
            </a:r>
            <a:r>
              <a:rPr lang="en-US" sz="1200" b="0" i="0" kern="1200" baseline="0" dirty="0" smtClean="0">
                <a:solidFill>
                  <a:schemeClr val="tx1"/>
                </a:solidFill>
                <a:effectLst/>
                <a:latin typeface="+mn-lt"/>
                <a:ea typeface="+mn-ea"/>
                <a:cs typeface="+mn-cs"/>
              </a:rPr>
              <a:t> difference is going to force employers to address an already widening “us and them” gap. </a:t>
            </a:r>
            <a:endParaRPr lang="en-US" dirty="0" smtClean="0"/>
          </a:p>
          <a:p>
            <a:endParaRPr lang="en-US" dirty="0" smtClean="0"/>
          </a:p>
          <a:p>
            <a:r>
              <a:rPr lang="en-US" sz="1200" b="0" i="0" kern="1200" dirty="0" smtClean="0">
                <a:solidFill>
                  <a:schemeClr val="tx1"/>
                </a:solidFill>
                <a:effectLst/>
                <a:latin typeface="+mn-lt"/>
                <a:ea typeface="+mn-ea"/>
                <a:cs typeface="+mn-cs"/>
              </a:rPr>
              <a:t>Compounding the problem is that people in must-show kinds of fields often </a:t>
            </a:r>
            <a:r>
              <a:rPr lang="en-US" sz="1200" b="0" i="0" u="none" strike="noStrike" kern="1200" dirty="0" smtClean="0">
                <a:solidFill>
                  <a:schemeClr val="tx1"/>
                </a:solidFill>
                <a:effectLst/>
                <a:latin typeface="+mn-lt"/>
                <a:ea typeface="+mn-ea"/>
                <a:cs typeface="+mn-cs"/>
                <a:hlinkClick r:id="rId3"/>
              </a:rPr>
              <a:t>lack access to benefits like paid sick leave</a:t>
            </a:r>
            <a:r>
              <a:rPr lang="en-US" sz="1200" b="0" i="0" kern="1200" dirty="0" smtClean="0">
                <a:solidFill>
                  <a:schemeClr val="tx1"/>
                </a:solidFill>
                <a:effectLst/>
                <a:latin typeface="+mn-lt"/>
                <a:ea typeface="+mn-ea"/>
                <a:cs typeface="+mn-cs"/>
              </a:rPr>
              <a:t> that could keep them from coming to work and potentially spreading an illness to customers and colleagues, says Eileen </a:t>
            </a:r>
            <a:r>
              <a:rPr lang="en-US" sz="1200" b="0" i="0" kern="1200" dirty="0" err="1" smtClean="0">
                <a:solidFill>
                  <a:schemeClr val="tx1"/>
                </a:solidFill>
                <a:effectLst/>
                <a:latin typeface="+mn-lt"/>
                <a:ea typeface="+mn-ea"/>
                <a:cs typeface="+mn-cs"/>
              </a:rPr>
              <a:t>Appelbaum</a:t>
            </a:r>
            <a:r>
              <a:rPr lang="en-US" sz="1200" b="0" i="0" kern="1200" dirty="0" smtClean="0">
                <a:solidFill>
                  <a:schemeClr val="tx1"/>
                </a:solidFill>
                <a:effectLst/>
                <a:latin typeface="+mn-lt"/>
                <a:ea typeface="+mn-ea"/>
                <a:cs typeface="+mn-cs"/>
              </a:rPr>
              <a:t>, co-director of the Center for Economic and Policy Research. “If you get the coronavirus and are quarantined, we’re talking about two weeks, we’re not talking about five days,” </a:t>
            </a:r>
            <a:r>
              <a:rPr lang="en-US" sz="1200" b="0" i="0" kern="1200" dirty="0" err="1" smtClean="0">
                <a:solidFill>
                  <a:schemeClr val="tx1"/>
                </a:solidFill>
                <a:effectLst/>
                <a:latin typeface="+mn-lt"/>
                <a:ea typeface="+mn-ea"/>
                <a:cs typeface="+mn-cs"/>
              </a:rPr>
              <a:t>Appelbaum</a:t>
            </a:r>
            <a:r>
              <a:rPr lang="en-US" sz="1200" b="0" i="0" kern="1200" dirty="0" smtClean="0">
                <a:solidFill>
                  <a:schemeClr val="tx1"/>
                </a:solidFill>
                <a:effectLst/>
                <a:latin typeface="+mn-lt"/>
                <a:ea typeface="+mn-ea"/>
                <a:cs typeface="+mn-cs"/>
              </a:rPr>
              <a:t> says. “And for that, we would have to have paid family and medical leave. And we know how rare that is — only about 20% of all workers have it.”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Employers must</a:t>
            </a:r>
            <a:r>
              <a:rPr lang="en-US" sz="1200" b="0" i="0" kern="1200" baseline="0" dirty="0" smtClean="0">
                <a:solidFill>
                  <a:schemeClr val="tx1"/>
                </a:solidFill>
                <a:effectLst/>
                <a:latin typeface="+mn-lt"/>
                <a:ea typeface="+mn-ea"/>
                <a:cs typeface="+mn-cs"/>
              </a:rPr>
              <a:t> take a look at the perceived perks the WAH force gets, and work to balance that. It could mean paid sick leave. PSL means more than just a benefit to employees, it’s also a risk management strategy. Employees with little or no paid sick time, are forced to choose to come to work sick and get paid, or stay home thus keeping their cooties home, but not getting paid. Employees who live on the edge will feel there is no choice, they must go to work.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In that same vein, employees who are better paid, might not feel the pressure of that choice as much either. Higher pay could also bridge the gap of us and them.</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Be sure that all employees understand and have access to any professional and career development opportunities. If there aren’t any, make some.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 bottom line is – take a look at the inequities, and find ways to remove them.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Another way to address equity issues is to look at flexible scheduling.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689E76-B881-4C14-B29E-4E892351C6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2008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If possible, flexible scheduling can also help equalize things. Employees who work from home have more actual and perceived flexibility in their scheduling. I can take 15 minutes to do a load of laundry, or prep for dinner, or pick up a room. I can also shift my schedule to accommodate a walk or a workout. That is a privilege of working from home. To level that playing field, employers should create more </a:t>
            </a:r>
            <a:r>
              <a:rPr lang="en-US" sz="1200" b="0" i="0" kern="1200" baseline="0" dirty="0" err="1" smtClean="0">
                <a:solidFill>
                  <a:schemeClr val="tx1"/>
                </a:solidFill>
                <a:effectLst/>
                <a:latin typeface="+mn-lt"/>
                <a:ea typeface="+mn-ea"/>
                <a:cs typeface="+mn-cs"/>
              </a:rPr>
              <a:t>flexibilitiy</a:t>
            </a:r>
            <a:r>
              <a:rPr lang="en-US" sz="1200" b="0" i="0" kern="1200" baseline="0" dirty="0" smtClean="0">
                <a:solidFill>
                  <a:schemeClr val="tx1"/>
                </a:solidFill>
                <a:effectLst/>
                <a:latin typeface="+mn-lt"/>
                <a:ea typeface="+mn-ea"/>
                <a:cs typeface="+mn-cs"/>
              </a:rPr>
              <a:t>. Can the work shift, shift so that </a:t>
            </a:r>
            <a:r>
              <a:rPr lang="en-US" sz="1200" b="0" i="0" kern="1200" baseline="0" dirty="0" err="1" smtClean="0">
                <a:solidFill>
                  <a:schemeClr val="tx1"/>
                </a:solidFill>
                <a:effectLst/>
                <a:latin typeface="+mn-lt"/>
                <a:ea typeface="+mn-ea"/>
                <a:cs typeface="+mn-cs"/>
              </a:rPr>
              <a:t>ees</a:t>
            </a:r>
            <a:r>
              <a:rPr lang="en-US" sz="1200" b="0" i="0" kern="1200" baseline="0" dirty="0" smtClean="0">
                <a:solidFill>
                  <a:schemeClr val="tx1"/>
                </a:solidFill>
                <a:effectLst/>
                <a:latin typeface="+mn-lt"/>
                <a:ea typeface="+mn-ea"/>
                <a:cs typeface="+mn-cs"/>
              </a:rPr>
              <a:t> can run errands, etc. If not, what would work for your employees.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689E76-B881-4C14-B29E-4E892351C6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9441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Address internet</a:t>
            </a:r>
            <a:r>
              <a:rPr lang="en-US" baseline="0" dirty="0" smtClean="0"/>
              <a:t> – are you going to offer to pay for better internet? How are you addressing cybersecurity with your remote workforce ?</a:t>
            </a:r>
          </a:p>
          <a:p>
            <a:endParaRPr lang="en-US" baseline="0" dirty="0" smtClean="0"/>
          </a:p>
          <a:p>
            <a:r>
              <a:rPr lang="en-US" baseline="0" dirty="0" smtClean="0"/>
              <a:t>Ergonomics – not many employers are addressing ergonomics with their remote workforce. There was a time in March and early April when I was working on my couch, either with my laptop literally on my raised knees like a chez lounge posture, or with my laptop on the couch, my legs folded </a:t>
            </a:r>
            <a:r>
              <a:rPr lang="en-US" baseline="0" dirty="0" err="1" smtClean="0"/>
              <a:t>criss-cross</a:t>
            </a:r>
            <a:r>
              <a:rPr lang="en-US" baseline="0" dirty="0" smtClean="0"/>
              <a:t>- applesauce, my body hunched over the computer. It only took a month for me to feel stiff every time I stood up. </a:t>
            </a:r>
          </a:p>
          <a:p>
            <a:endParaRPr lang="en-US" baseline="0" dirty="0" smtClean="0"/>
          </a:p>
          <a:p>
            <a:r>
              <a:rPr lang="en-US" baseline="0" dirty="0" smtClean="0"/>
              <a:t>Consider using your wellness committee/communications to address ergonomics. Or consider publishing some tips. You can incentivize it through rewards or competition. Here are some suggestions:</a:t>
            </a:r>
          </a:p>
          <a:p>
            <a:endParaRPr lang="en-US" baseline="0" dirty="0" smtClean="0"/>
          </a:p>
          <a:p>
            <a:r>
              <a:rPr lang="en-US" dirty="0" smtClean="0"/>
              <a:t>The ergonomics design of the computer workstation is applicable in the office environment and wherever you find yourself working. How you set up the space and work has a big impact on reducing the use of awkward postures and for the risk of injury. Here are some ergonomics tips to follow*. </a:t>
            </a:r>
          </a:p>
          <a:p>
            <a:r>
              <a:rPr lang="en-US" dirty="0" smtClean="0"/>
              <a:t>Create a Dedicated Workspace • Identify a space with a desk or table that can be dedicated for computer use; do not work while sitting on a bed or couch for long periods of time </a:t>
            </a:r>
          </a:p>
          <a:p>
            <a:r>
              <a:rPr lang="en-US" dirty="0" smtClean="0"/>
              <a:t>o Monitor: Use a separate monitor, if using a laptop place on a stand or books </a:t>
            </a:r>
          </a:p>
          <a:p>
            <a:r>
              <a:rPr lang="en-US" dirty="0" smtClean="0"/>
              <a:t>o Keyboard and mouse: Use a traditional set-up, hook laptop directly to monitor or place laptop on stand and use an external keyboard and mouse</a:t>
            </a:r>
          </a:p>
          <a:p>
            <a:r>
              <a:rPr lang="en-US" dirty="0" smtClean="0"/>
              <a:t>o Chair: Use a chair with low back support and seated cushion; for a kitchen or dining chair insert a seat cushion and roll up a soft towel or blanket to place in your low back area </a:t>
            </a:r>
          </a:p>
          <a:p>
            <a:r>
              <a:rPr lang="en-US" dirty="0" smtClean="0"/>
              <a:t>o Phone: Use the speakerphone or microphone/voice activation for cell phone texting; don’t brace the handset or cell phone between the neck and shoulder </a:t>
            </a:r>
          </a:p>
          <a:p>
            <a:r>
              <a:rPr lang="en-US" dirty="0" smtClean="0"/>
              <a:t>Leave Food in the Kitchen To help allow enough space to use computer equipment properly, especially the keyboard and mouse, try keeping food in the kitchen. Having two distinct spaces will allow for focused time to work and enjoyable time to eat. </a:t>
            </a:r>
          </a:p>
          <a:p>
            <a:r>
              <a:rPr lang="en-US" dirty="0" smtClean="0"/>
              <a:t>Use Ample Natural Lighting Create the dedicated work area with as much natural lighting as possible. Don’t tuck it away in a dark corner, but instead use good lighting to improve performance. Use lamps where needed. Place the work area perpendicular to windows to reduce glare. Keep in mind the monitor should be the brightest thing in the space. </a:t>
            </a:r>
          </a:p>
          <a:p>
            <a:r>
              <a:rPr lang="en-US" dirty="0" smtClean="0"/>
              <a:t>Drink Lots of Water and Take Breaks Throughout the Day Drink water consistently throughout the day. Take movement breaks every half hour and change postures when starting to fatigue. Try to find ways to stand and alternate job tasks for short periods of time. </a:t>
            </a:r>
          </a:p>
          <a:p>
            <a:endParaRPr lang="en-US" baseline="0" dirty="0" smtClean="0"/>
          </a:p>
          <a:p>
            <a:r>
              <a:rPr lang="en-US" baseline="0" dirty="0" smtClean="0"/>
              <a:t>School: </a:t>
            </a:r>
            <a:r>
              <a:rPr lang="en-US" dirty="0" smtClean="0"/>
              <a:t>Employers are bracing for the possibility that employees will be absent part or all of the time because they have nowhere to safely send their kids. Individual school districts have individual plans, compounding the problem. Some schools will be going back to the classroom full time, some doing a hybrid of in-person and online, some 100% virtual. And all of the plans are subject to change based on COVID numbers; federal, state, and local health orders; positive tests in a school or classroom; and so on. Because school, childcare, and job responsibilities will be intertwined for many working parents for the foreseeable future, employers should plan for the long haul. Instead of patching together interim plans, employers might want to consider looking at this as a long term need. Also, childcare and schools will be affected by the economic hit of COVID-19 just as much as the rest of us. Childcare, like the hospitality and entertainment industries, will need to adjust accordingly. This pandemic is likely to change the way childcare and the workplace look for a long time to come.</a:t>
            </a:r>
          </a:p>
          <a:p>
            <a:endParaRPr lang="en-US" baseline="0" dirty="0" smtClean="0"/>
          </a:p>
          <a:p>
            <a:r>
              <a:rPr lang="en-US" dirty="0" smtClean="0"/>
              <a:t>The flexible scheduling</a:t>
            </a:r>
            <a:r>
              <a:rPr lang="en-US" baseline="0" dirty="0" smtClean="0"/>
              <a:t> options above are a good place to start. Communication and coming to an agreement will also be important. Finally, don’t force your employees to sneak. The same goes for illness or caring for an ill family member.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689E76-B881-4C14-B29E-4E892351C6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6754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 is pretty lenient about</a:t>
            </a:r>
            <a:r>
              <a:rPr lang="en-US" baseline="0" dirty="0" smtClean="0"/>
              <a:t> inspecting home offices. From the website it says “</a:t>
            </a:r>
            <a:r>
              <a:rPr lang="en-US" sz="1200" b="0" i="0" kern="1200" dirty="0" smtClean="0">
                <a:solidFill>
                  <a:schemeClr val="tx1"/>
                </a:solidFill>
                <a:effectLst/>
                <a:latin typeface="+mn-lt"/>
                <a:ea typeface="+mn-ea"/>
                <a:cs typeface="+mn-cs"/>
              </a:rPr>
              <a:t>OSHA respects the privacy of the home and has never conducted inspections of home offices. While respecting the privacy of the home, it should be kept in mind that certain types of work at home can be dangerous/hazardous. Examples of such work from OSHA's past inspections include: assembly of electronics; casting lead head jigs for fishing lures; use of unguarded crimping machines; and handling adhesives without protective gloves.”  It</a:t>
            </a:r>
            <a:r>
              <a:rPr lang="en-US" sz="1200" b="0" i="0" kern="1200" baseline="0" dirty="0" smtClean="0">
                <a:solidFill>
                  <a:schemeClr val="tx1"/>
                </a:solidFill>
                <a:effectLst/>
                <a:latin typeface="+mn-lt"/>
                <a:ea typeface="+mn-ea"/>
                <a:cs typeface="+mn-cs"/>
              </a:rPr>
              <a:t> also says: “</a:t>
            </a:r>
            <a:r>
              <a:rPr lang="en-US" sz="1200" b="0" i="0" kern="1200" dirty="0" smtClean="0">
                <a:solidFill>
                  <a:schemeClr val="tx1"/>
                </a:solidFill>
                <a:effectLst/>
                <a:latin typeface="+mn-lt"/>
                <a:ea typeface="+mn-ea"/>
                <a:cs typeface="+mn-cs"/>
              </a:rPr>
              <a:t>Employers who are required, because of their size or industry classification, by the OSH Act to keep records of work-related injuries and illnesses, will continue to be responsible for keeping such records, regardless of whether the injuries occur in the factory, in a home office, or elsewhere, as long as they are work-related, and meet the </a:t>
            </a:r>
            <a:r>
              <a:rPr lang="en-US" sz="1200" b="0" i="0" kern="1200" dirty="0" err="1" smtClean="0">
                <a:solidFill>
                  <a:schemeClr val="tx1"/>
                </a:solidFill>
                <a:effectLst/>
                <a:latin typeface="+mn-lt"/>
                <a:ea typeface="+mn-ea"/>
                <a:cs typeface="+mn-cs"/>
              </a:rPr>
              <a:t>recordability</a:t>
            </a:r>
            <a:r>
              <a:rPr lang="en-US" sz="1200" b="0" i="0" kern="1200" dirty="0" smtClean="0">
                <a:solidFill>
                  <a:schemeClr val="tx1"/>
                </a:solidFill>
                <a:effectLst/>
                <a:latin typeface="+mn-lt"/>
                <a:ea typeface="+mn-ea"/>
                <a:cs typeface="+mn-cs"/>
              </a:rPr>
              <a:t> criteria of 29 CFR Part 1904.</a:t>
            </a:r>
          </a:p>
          <a:p>
            <a:r>
              <a:rPr lang="en-US" sz="1200" b="0" i="0" kern="1200" dirty="0" smtClean="0">
                <a:solidFill>
                  <a:schemeClr val="tx1"/>
                </a:solidFill>
                <a:effectLst/>
                <a:latin typeface="+mn-lt"/>
                <a:ea typeface="+mn-ea"/>
                <a:cs typeface="+mn-cs"/>
              </a:rPr>
              <a:t>Other than clarifying the policy on inspections and procedures concerning home-based worksites, this instruction does not alter or change employers' obligations to employees.”</a:t>
            </a:r>
          </a:p>
          <a:p>
            <a:endParaRPr lang="en-US" dirty="0" smtClean="0"/>
          </a:p>
          <a:p>
            <a:r>
              <a:rPr lang="en-US" dirty="0" smtClean="0"/>
              <a:t>You will need to contact your workers</a:t>
            </a:r>
            <a:r>
              <a:rPr lang="en-US" baseline="0" dirty="0" smtClean="0"/>
              <a:t> comp provider to see if you need any additional coverage for remote workers, what the </a:t>
            </a:r>
            <a:r>
              <a:rPr lang="en-US" baseline="0" dirty="0" err="1" smtClean="0"/>
              <a:t>requirments</a:t>
            </a:r>
            <a:r>
              <a:rPr lang="en-US" baseline="0" dirty="0" smtClean="0"/>
              <a:t> are, etc. </a:t>
            </a:r>
          </a:p>
          <a:p>
            <a:endParaRPr lang="en-US" baseline="0" dirty="0" smtClean="0"/>
          </a:p>
          <a:p>
            <a:r>
              <a:rPr lang="en-US" dirty="0" smtClean="0"/>
              <a:t>ADA –</a:t>
            </a:r>
            <a:r>
              <a:rPr lang="en-US" baseline="0" dirty="0" smtClean="0"/>
              <a:t> while there are some </a:t>
            </a:r>
            <a:r>
              <a:rPr lang="en-US" baseline="0" dirty="0" err="1" smtClean="0"/>
              <a:t>covid</a:t>
            </a:r>
            <a:r>
              <a:rPr lang="en-US" baseline="0" dirty="0" smtClean="0"/>
              <a:t> specific ADA considerations, this presentation is about the long haul. You can check the </a:t>
            </a:r>
            <a:r>
              <a:rPr lang="en-US" baseline="0" dirty="0" err="1" smtClean="0"/>
              <a:t>eeo</a:t>
            </a:r>
            <a:r>
              <a:rPr lang="en-US" baseline="0" dirty="0" smtClean="0"/>
              <a:t> website entitled what-you-should-know-about-covid-19-and-ada-rehabilitation-act-and-other-eeo-laws for more </a:t>
            </a:r>
            <a:r>
              <a:rPr lang="en-US" baseline="0" dirty="0" err="1" smtClean="0"/>
              <a:t>covid</a:t>
            </a:r>
            <a:r>
              <a:rPr lang="en-US" baseline="0" dirty="0" smtClean="0"/>
              <a:t> specific information. Going forward, employers covered by the ADA will continue to be covered. The interactive process won’t change, and work from home may be a reasonable accommodation for employees with some disabilities. </a:t>
            </a:r>
          </a:p>
          <a:p>
            <a:endParaRPr lang="en-US" baseline="0" dirty="0" smtClean="0"/>
          </a:p>
          <a:p>
            <a:r>
              <a:rPr lang="en-US" baseline="0" dirty="0" smtClean="0"/>
              <a:t>Again – for the duration of the pandemic, you will want to be familiar with the Families First Coronavirus Recovery Act, and any legislation that comes out in the next few months. For the long haul, however, some states are starting to pass, or already have paid sick leave laws. For example, AZ and CA have had paid sick leave laws for a while now. CO has just passed its own. Employers should become, or should already be, familiar with state and local leave laws. </a:t>
            </a:r>
          </a:p>
          <a:p>
            <a:endParaRPr lang="en-US" baseline="0" dirty="0" smtClean="0"/>
          </a:p>
          <a:p>
            <a:r>
              <a:rPr lang="en-US" baseline="0" dirty="0" smtClean="0"/>
              <a:t>Wage and hour – employers will need to be extra vigilant about non-exempt employees. The overtime laws, state or federal, still apply, and non-exempt employees need to be paid for all time worked. It will be crucial for employers to find a way to track hours accurately, and to discuss if employees are working too many hours, or not reporting all hours worked. There are a lot of technology options that allow you to do this without actually microchipping your employees. </a:t>
            </a:r>
            <a:r>
              <a:rPr lang="en-US" baseline="0" dirty="0" smtClean="0">
                <a:sym typeface="Wingdings" panose="05000000000000000000" pitchFamily="2" charset="2"/>
              </a:rPr>
              <a:t> Start with your payroll provider or timekeeping system. They might already have things in place that will work for you. And be prepared for some performance management discussions as well.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689E76-B881-4C14-B29E-4E892351C6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6868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8/6/2020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8041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p:cNvSpPr>
            <a:spLocks noChangeAspect="1"/>
          </p:cNvSpPr>
          <p:nvPr userDrawn="1"/>
        </p:nvSpPr>
        <p:spPr>
          <a:xfrm>
            <a:off x="1"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fld id="{5DB4ED54-5B5E-4A04-93D3-5772E3CE3818}" type="datetime1">
              <a:rPr lang="en-US" smtClean="0"/>
              <a:pPr/>
              <a:t>8/6/2020</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3A98EE3D-8CD1-4C3F-BD1C-C98C9596463C}" type="slidenum">
              <a:rPr lang="en-US" smtClean="0"/>
              <a:pPr/>
              <a:t>‹#›</a:t>
            </a:fld>
            <a:endParaRPr lang="en-US" dirty="0"/>
          </a:p>
        </p:txBody>
      </p:sp>
      <p:sp>
        <p:nvSpPr>
          <p:cNvPr id="9" name="Picture Placeholder 5"/>
          <p:cNvSpPr>
            <a:spLocks noGrp="1"/>
          </p:cNvSpPr>
          <p:nvPr>
            <p:ph type="pic" sz="quarter" idx="13"/>
          </p:nvPr>
        </p:nvSpPr>
        <p:spPr>
          <a:xfrm>
            <a:off x="0" y="5245130"/>
            <a:ext cx="12192000" cy="1612870"/>
          </a:xfrm>
        </p:spPr>
        <p:txBody>
          <a:bodyPr/>
          <a:lstStyle/>
          <a:p>
            <a:r>
              <a:rPr lang="en-US" smtClean="0"/>
              <a:t>Click icon to add picture</a:t>
            </a:r>
            <a:endParaRPr lang="en-US" dirty="0"/>
          </a:p>
        </p:txBody>
      </p:sp>
      <p:sp>
        <p:nvSpPr>
          <p:cNvPr id="2" name="Rectangle 1"/>
          <p:cNvSpPr/>
          <p:nvPr userDrawn="1"/>
        </p:nvSpPr>
        <p:spPr>
          <a:xfrm>
            <a:off x="575894"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429849"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283804"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9137758"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
          <p:cNvSpPr>
            <a:spLocks noGrp="1"/>
          </p:cNvSpPr>
          <p:nvPr>
            <p:ph type="body" idx="1"/>
          </p:nvPr>
        </p:nvSpPr>
        <p:spPr>
          <a:xfrm>
            <a:off x="581192" y="2988377"/>
            <a:ext cx="2492830" cy="557784"/>
          </a:xfrm>
        </p:spPr>
        <p:txBody>
          <a:bodyPr anchor="ctr">
            <a:noAutofit/>
          </a:bodyPr>
          <a:lstStyle>
            <a:lvl1pPr marL="0" indent="0" algn="ctr">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4" name="Content Placeholder 3"/>
          <p:cNvSpPr>
            <a:spLocks noGrp="1"/>
          </p:cNvSpPr>
          <p:nvPr>
            <p:ph sz="half" idx="2"/>
          </p:nvPr>
        </p:nvSpPr>
        <p:spPr>
          <a:xfrm>
            <a:off x="581194" y="3584516"/>
            <a:ext cx="2492828"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4"/>
          <p:cNvSpPr>
            <a:spLocks noGrp="1"/>
          </p:cNvSpPr>
          <p:nvPr>
            <p:ph type="body" sz="quarter" idx="3"/>
          </p:nvPr>
        </p:nvSpPr>
        <p:spPr>
          <a:xfrm>
            <a:off x="6298472" y="2988377"/>
            <a:ext cx="2492830" cy="553373"/>
          </a:xfrm>
        </p:spPr>
        <p:txBody>
          <a:bodyPr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smtClean="0"/>
              <a:t>Edit Master text styles</a:t>
            </a:r>
          </a:p>
        </p:txBody>
      </p:sp>
      <p:sp>
        <p:nvSpPr>
          <p:cNvPr id="16" name="Content Placeholder 5"/>
          <p:cNvSpPr>
            <a:spLocks noGrp="1"/>
          </p:cNvSpPr>
          <p:nvPr>
            <p:ph sz="quarter" idx="4"/>
          </p:nvPr>
        </p:nvSpPr>
        <p:spPr>
          <a:xfrm>
            <a:off x="6298471" y="3584516"/>
            <a:ext cx="2492830"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2"/>
          <p:cNvSpPr>
            <a:spLocks noGrp="1"/>
          </p:cNvSpPr>
          <p:nvPr>
            <p:ph type="body" idx="14"/>
          </p:nvPr>
        </p:nvSpPr>
        <p:spPr>
          <a:xfrm>
            <a:off x="3444517" y="2988377"/>
            <a:ext cx="2492830" cy="557784"/>
          </a:xfrm>
        </p:spPr>
        <p:txBody>
          <a:bodyPr anchor="ctr">
            <a:noAutofit/>
          </a:bodyPr>
          <a:lstStyle>
            <a:lvl1pPr marL="0" indent="0" algn="ctr">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8" name="Content Placeholder 3"/>
          <p:cNvSpPr>
            <a:spLocks noGrp="1"/>
          </p:cNvSpPr>
          <p:nvPr>
            <p:ph sz="half" idx="15"/>
          </p:nvPr>
        </p:nvSpPr>
        <p:spPr>
          <a:xfrm>
            <a:off x="3444519" y="3584516"/>
            <a:ext cx="2492828"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4"/>
          <p:cNvSpPr>
            <a:spLocks noGrp="1"/>
          </p:cNvSpPr>
          <p:nvPr>
            <p:ph type="body" sz="quarter" idx="16"/>
          </p:nvPr>
        </p:nvSpPr>
        <p:spPr>
          <a:xfrm>
            <a:off x="9138807" y="2988377"/>
            <a:ext cx="2492830" cy="553373"/>
          </a:xfrm>
        </p:spPr>
        <p:txBody>
          <a:bodyPr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smtClean="0"/>
              <a:t>Edit Master text styles</a:t>
            </a:r>
          </a:p>
        </p:txBody>
      </p:sp>
      <p:sp>
        <p:nvSpPr>
          <p:cNvPr id="20" name="Content Placeholder 5"/>
          <p:cNvSpPr>
            <a:spLocks noGrp="1"/>
          </p:cNvSpPr>
          <p:nvPr>
            <p:ph sz="quarter" idx="17"/>
          </p:nvPr>
        </p:nvSpPr>
        <p:spPr>
          <a:xfrm>
            <a:off x="9138806" y="3584516"/>
            <a:ext cx="2492830"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Rectangle 20"/>
          <p:cNvSpPr/>
          <p:nvPr userDrawn="1"/>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p:cNvSpPr/>
          <p:nvPr userDrawn="1"/>
        </p:nvSpPr>
        <p:spPr>
          <a:xfrm>
            <a:off x="8042147" y="453643"/>
            <a:ext cx="3703320" cy="9855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p:cNvSpPr/>
          <p:nvPr userDrawn="1"/>
        </p:nvSpPr>
        <p:spPr>
          <a:xfrm>
            <a:off x="4241830" y="457200"/>
            <a:ext cx="3703320"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2581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1450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8/6/2020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89195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4232275" cy="6858000"/>
          </a:xfrm>
        </p:spPr>
        <p:txBody>
          <a:bodyPr/>
          <a:lstStyle/>
          <a:p>
            <a:r>
              <a:rPr lang="en-US" smtClean="0"/>
              <a:t>Click icon to add picture</a:t>
            </a:r>
            <a:endParaRPr lang="en-US" dirty="0"/>
          </a:p>
        </p:txBody>
      </p:sp>
      <p:sp>
        <p:nvSpPr>
          <p:cNvPr id="2" name="Title 1"/>
          <p:cNvSpPr>
            <a:spLocks noGrp="1"/>
          </p:cNvSpPr>
          <p:nvPr>
            <p:ph type="title"/>
          </p:nvPr>
        </p:nvSpPr>
        <p:spPr>
          <a:xfrm>
            <a:off x="4900927" y="709565"/>
            <a:ext cx="6650991" cy="699407"/>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900928" y="1632857"/>
            <a:ext cx="6650991" cy="4205188"/>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8/6/2020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6570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2"/>
        </a:solidFill>
        <a:effectLst/>
      </p:bgPr>
    </p:bg>
    <p:spTree>
      <p:nvGrpSpPr>
        <p:cNvPr id="1" name=""/>
        <p:cNvGrpSpPr/>
        <p:nvPr/>
      </p:nvGrpSpPr>
      <p:grpSpPr>
        <a:xfrm>
          <a:off x="0" y="0"/>
          <a:ext cx="0" cy="0"/>
          <a:chOff x="0" y="0"/>
          <a:chExt cx="0" cy="0"/>
        </a:xfrm>
      </p:grpSpPr>
      <p:sp>
        <p:nvSpPr>
          <p:cNvPr id="14" name="Picture Placeholder 4"/>
          <p:cNvSpPr>
            <a:spLocks noGrp="1"/>
          </p:cNvSpPr>
          <p:nvPr>
            <p:ph type="pic" sz="quarter" idx="14" hasCustomPrompt="1"/>
          </p:nvPr>
        </p:nvSpPr>
        <p:spPr>
          <a:xfrm>
            <a:off x="8622917" y="3322281"/>
            <a:ext cx="3367862" cy="3367862"/>
          </a:xfrm>
        </p:spPr>
        <p:txBody>
          <a:bodyPr/>
          <a:lstStyle>
            <a:lvl1pPr marL="0" indent="0" algn="ctr">
              <a:buNone/>
              <a:defRPr>
                <a:solidFill>
                  <a:schemeClr val="tx1"/>
                </a:solidFill>
              </a:defRPr>
            </a:lvl1pPr>
          </a:lstStyle>
          <a:p>
            <a:r>
              <a:rPr lang="en-US" dirty="0"/>
              <a:t>Icon Watermark</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 name="Picture Placeholder 4"/>
          <p:cNvSpPr>
            <a:spLocks noGrp="1"/>
          </p:cNvSpPr>
          <p:nvPr>
            <p:ph type="pic" sz="quarter" idx="13" hasCustomPrompt="1"/>
          </p:nvPr>
        </p:nvSpPr>
        <p:spPr>
          <a:xfrm>
            <a:off x="768350" y="2312987"/>
            <a:ext cx="731520" cy="731520"/>
          </a:xfrm>
        </p:spPr>
        <p:txBody>
          <a:bodyPr/>
          <a:lstStyle>
            <a:lvl1pPr marL="0" indent="0">
              <a:buNone/>
              <a:defRPr>
                <a:solidFill>
                  <a:schemeClr val="bg1"/>
                </a:solidFill>
              </a:defRPr>
            </a:lvl1pPr>
          </a:lstStyle>
          <a:p>
            <a:r>
              <a:rPr lang="en-US" dirty="0"/>
              <a:t>Icon</a:t>
            </a:r>
          </a:p>
        </p:txBody>
      </p:sp>
      <p:sp>
        <p:nvSpPr>
          <p:cNvPr id="2" name="Title 1"/>
          <p:cNvSpPr>
            <a:spLocks noGrp="1"/>
          </p:cNvSpPr>
          <p:nvPr>
            <p:ph type="title"/>
          </p:nvPr>
        </p:nvSpPr>
        <p:spPr>
          <a:xfrm>
            <a:off x="767857" y="2647728"/>
            <a:ext cx="3031852" cy="1722419"/>
          </a:xfrm>
        </p:spPr>
        <p:txBody>
          <a:bodyPr anchor="ctr">
            <a:normAutofit/>
          </a:bodyPr>
          <a:lstStyle>
            <a:lvl1pPr algn="l">
              <a:defRPr sz="2400" b="0">
                <a:solidFill>
                  <a:srgbClr val="FFFFFF"/>
                </a:solidFill>
              </a:defRPr>
            </a:lvl1pPr>
          </a:lstStyle>
          <a:p>
            <a:r>
              <a:rPr lang="en-US" smtClean="0"/>
              <a:t>Click to edit Master title style</a:t>
            </a:r>
            <a:endParaRPr lang="en-US" dirty="0"/>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8/6/2020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24179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1" y="0"/>
            <a:ext cx="1219200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2647728"/>
            <a:ext cx="3031852" cy="1722419"/>
          </a:xfrm>
        </p:spPr>
        <p:txBody>
          <a:bodyPr anchor="ctr">
            <a:normAutofit/>
          </a:bodyPr>
          <a:lstStyle>
            <a:lvl1pPr algn="l">
              <a:defRPr sz="24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lvl1pPr>
              <a:defRPr>
                <a:solidFill>
                  <a:schemeClr val="bg2"/>
                </a:solidFill>
              </a:defRPr>
            </a:lvl1pPr>
          </a:lstStyle>
          <a:p>
            <a:fld id="{D82884F1-FFEA-405F-9602-3DCA865EDA4E}" type="datetime1">
              <a:rPr lang="en-US" smtClean="0"/>
              <a:pPr/>
              <a:t>8/6/2020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lvl1pPr>
              <a:defRPr>
                <a:solidFill>
                  <a:schemeClr val="bg2"/>
                </a:solidFill>
              </a:defRPr>
            </a:lvl1p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lvl1pPr>
              <a:defRPr>
                <a:solidFill>
                  <a:schemeClr val="bg2"/>
                </a:solidFill>
              </a:defRPr>
            </a:lvl1pPr>
          </a:lstStyle>
          <a:p>
            <a:fld id="{3A98EE3D-8CD1-4C3F-BD1C-C98C9596463C}" type="slidenum">
              <a:rPr lang="en-US" smtClean="0"/>
              <a:pPr/>
              <a:t>‹#›</a:t>
            </a:fld>
            <a:endParaRPr lang="en-US" dirty="0"/>
          </a:p>
        </p:txBody>
      </p:sp>
      <p:sp>
        <p:nvSpPr>
          <p:cNvPr id="12" name="Rectangle 11"/>
          <p:cNvSpPr/>
          <p:nvPr userDrawn="1"/>
        </p:nvSpPr>
        <p:spPr>
          <a:xfrm rot="5400000">
            <a:off x="1415595" y="3435840"/>
            <a:ext cx="57607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45955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8/6/2020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634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591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8/6/2020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86844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 y="0"/>
            <a:ext cx="12188952" cy="6857999"/>
          </a:xfrm>
          <a:prstGeom prst="rect">
            <a:avLst/>
          </a:prstGeom>
        </p:spPr>
      </p:pic>
    </p:spTree>
    <p:extLst>
      <p:ext uri="{BB962C8B-B14F-4D97-AF65-F5344CB8AC3E}">
        <p14:creationId xmlns:p14="http://schemas.microsoft.com/office/powerpoint/2010/main" val="229093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12192000" cy="6858000"/>
          </a:xfrm>
        </p:spPr>
        <p:txBody>
          <a:bodyPr/>
          <a:lstStyle>
            <a:lvl1pPr algn="ctr">
              <a:defRPr/>
            </a:lvl1pPr>
          </a:lstStyle>
          <a:p>
            <a:r>
              <a:rPr lang="en-US" smtClean="0"/>
              <a:t>Click icon to add picture</a:t>
            </a:r>
            <a:endParaRPr lang="en-US" dirty="0"/>
          </a:p>
        </p:txBody>
      </p:sp>
      <p:sp>
        <p:nvSpPr>
          <p:cNvPr id="11" name="Rectangle 10"/>
          <p:cNvSpPr/>
          <p:nvPr userDrawn="1"/>
        </p:nvSpPr>
        <p:spPr>
          <a:xfrm>
            <a:off x="446534" y="4284627"/>
            <a:ext cx="11292840" cy="201167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581194" y="5695849"/>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Rectangle 11"/>
          <p:cNvSpPr/>
          <p:nvPr userDrawn="1"/>
        </p:nvSpPr>
        <p:spPr>
          <a:xfrm>
            <a:off x="446534" y="4114808"/>
            <a:ext cx="1129284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4220835"/>
            <a:ext cx="10993549" cy="1475013"/>
          </a:xfrm>
          <a:effectLst/>
        </p:spPr>
        <p:txBody>
          <a:bodyPr anchor="b">
            <a:normAutofit/>
          </a:bodyPr>
          <a:lstStyle>
            <a:lvl1pPr>
              <a:defRPr sz="36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83342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C89A4A"/>
              </a:buClr>
              <a:defRPr/>
            </a:lvl1pPr>
            <a:lvl2pPr>
              <a:buClr>
                <a:srgbClr val="C89A4A"/>
              </a:buClr>
              <a:defRPr/>
            </a:lvl2pPr>
            <a:lvl3pPr>
              <a:buClr>
                <a:srgbClr val="C89A4A"/>
              </a:buClr>
              <a:defRPr/>
            </a:lvl3pPr>
            <a:lvl4pPr>
              <a:buClr>
                <a:srgbClr val="C89A4A"/>
              </a:buClr>
              <a:defRPr/>
            </a:lvl4pPr>
            <a:lvl5pPr>
              <a:buClr>
                <a:srgbClr val="C89A4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49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 y="0"/>
            <a:ext cx="12266674" cy="6901730"/>
          </a:xfrm>
          <a:prstGeom prst="rect">
            <a:avLst/>
          </a:prstGeom>
        </p:spPr>
      </p:pic>
      <p:sp>
        <p:nvSpPr>
          <p:cNvPr id="2" name="Title 1"/>
          <p:cNvSpPr>
            <a:spLocks noGrp="1"/>
          </p:cNvSpPr>
          <p:nvPr>
            <p:ph type="title" hasCustomPrompt="1"/>
          </p:nvPr>
        </p:nvSpPr>
        <p:spPr>
          <a:xfrm>
            <a:off x="685799" y="838200"/>
            <a:ext cx="6934201" cy="3619499"/>
          </a:xfrm>
        </p:spPr>
        <p:txBody>
          <a:bodyPr anchor="b"/>
          <a:lstStyle>
            <a:lvl1pPr algn="l">
              <a:defRPr sz="4000" b="1" cap="none">
                <a:solidFill>
                  <a:srgbClr val="FFFFFF"/>
                </a:solidFill>
              </a:defRPr>
            </a:lvl1pPr>
          </a:lstStyle>
          <a:p>
            <a:r>
              <a:rPr lang="en-US" dirty="0" smtClean="0"/>
              <a:t>Section Title</a:t>
            </a:r>
            <a:endParaRPr lang="en-US" dirty="0"/>
          </a:p>
        </p:txBody>
      </p:sp>
      <p:sp>
        <p:nvSpPr>
          <p:cNvPr id="3" name="Text Placeholder 2"/>
          <p:cNvSpPr>
            <a:spLocks noGrp="1"/>
          </p:cNvSpPr>
          <p:nvPr>
            <p:ph type="body" idx="1" hasCustomPrompt="1"/>
          </p:nvPr>
        </p:nvSpPr>
        <p:spPr>
          <a:xfrm>
            <a:off x="685800" y="4572000"/>
            <a:ext cx="6096000" cy="1500187"/>
          </a:xfrm>
        </p:spPr>
        <p:txBody>
          <a:bodyPr anchor="t"/>
          <a:lstStyle>
            <a:lvl1pPr marL="0" indent="0">
              <a:buNone/>
              <a:defRPr sz="2000" b="0">
                <a:solidFill>
                  <a:srgbClr val="ECCE3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Subtitle</a:t>
            </a:r>
          </a:p>
        </p:txBody>
      </p:sp>
    </p:spTree>
    <p:extLst>
      <p:ext uri="{BB962C8B-B14F-4D97-AF65-F5344CB8AC3E}">
        <p14:creationId xmlns:p14="http://schemas.microsoft.com/office/powerpoint/2010/main" val="79701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1"/>
            <a:ext cx="5486400" cy="4114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24600" y="1600201"/>
            <a:ext cx="5486400" cy="4114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826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Content with sl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1"/>
            <a:ext cx="11277599"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362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1000" y="1657351"/>
            <a:ext cx="5486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2484437"/>
            <a:ext cx="5486400" cy="3306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24600" y="1657351"/>
            <a:ext cx="5486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484437"/>
            <a:ext cx="5486400" cy="3306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381000" y="2390775"/>
            <a:ext cx="5486400"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userDrawn="1"/>
        </p:nvCxnSpPr>
        <p:spPr>
          <a:xfrm>
            <a:off x="6324600" y="2390775"/>
            <a:ext cx="5486400" cy="0"/>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8711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48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500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No Title">
    <p:spTree>
      <p:nvGrpSpPr>
        <p:cNvPr id="1" name=""/>
        <p:cNvGrpSpPr/>
        <p:nvPr/>
      </p:nvGrpSpPr>
      <p:grpSpPr>
        <a:xfrm>
          <a:off x="0" y="0"/>
          <a:ext cx="0" cy="0"/>
          <a:chOff x="0" y="0"/>
          <a:chExt cx="0" cy="0"/>
        </a:xfrm>
      </p:grpSpPr>
      <p:sp>
        <p:nvSpPr>
          <p:cNvPr id="8" name="Content Placeholder 7"/>
          <p:cNvSpPr>
            <a:spLocks noGrp="1"/>
          </p:cNvSpPr>
          <p:nvPr>
            <p:ph sz="quarter" idx="11" hasCustomPrompt="1"/>
          </p:nvPr>
        </p:nvSpPr>
        <p:spPr>
          <a:xfrm>
            <a:off x="914400" y="381001"/>
            <a:ext cx="10363200" cy="5257800"/>
          </a:xfrm>
        </p:spPr>
        <p:txBody>
          <a:bodyPr anchor="ctr"/>
          <a:lstStyle>
            <a:lvl1pPr marL="0" indent="0" algn="ctr">
              <a:lnSpc>
                <a:spcPct val="110000"/>
              </a:lnSpc>
              <a:spcBef>
                <a:spcPts val="0"/>
              </a:spcBef>
              <a:buNone/>
              <a:defRPr/>
            </a:lvl1pPr>
          </a:lstStyle>
          <a:p>
            <a:pPr lvl="0"/>
            <a:r>
              <a:rPr lang="en-US" dirty="0" smtClean="0"/>
              <a:t>Quotation or Single Thought</a:t>
            </a:r>
          </a:p>
        </p:txBody>
      </p:sp>
    </p:spTree>
    <p:extLst>
      <p:ext uri="{BB962C8B-B14F-4D97-AF65-F5344CB8AC3E}">
        <p14:creationId xmlns:p14="http://schemas.microsoft.com/office/powerpoint/2010/main" val="386475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Block">
    <p:spTree>
      <p:nvGrpSpPr>
        <p:cNvPr id="1" name=""/>
        <p:cNvGrpSpPr/>
        <p:nvPr/>
      </p:nvGrpSpPr>
      <p:grpSpPr>
        <a:xfrm>
          <a:off x="0" y="0"/>
          <a:ext cx="0" cy="0"/>
          <a:chOff x="0" y="0"/>
          <a:chExt cx="0" cy="0"/>
        </a:xfrm>
      </p:grpSpPr>
      <p:sp>
        <p:nvSpPr>
          <p:cNvPr id="7" name="Content Placeholder 6"/>
          <p:cNvSpPr>
            <a:spLocks noGrp="1"/>
          </p:cNvSpPr>
          <p:nvPr>
            <p:ph sz="quarter" idx="11" hasCustomPrompt="1"/>
          </p:nvPr>
        </p:nvSpPr>
        <p:spPr>
          <a:xfrm>
            <a:off x="0" y="0"/>
            <a:ext cx="12192000" cy="3927476"/>
          </a:xfrm>
          <a:solidFill>
            <a:srgbClr val="58595B"/>
          </a:solidFill>
        </p:spPr>
        <p:txBody>
          <a:bodyPr anchor="ctr"/>
          <a:lstStyle>
            <a:lvl1pPr marL="0" indent="0" algn="ctr">
              <a:buNone/>
              <a:defRPr baseline="0">
                <a:solidFill>
                  <a:schemeClr val="bg2"/>
                </a:solidFill>
              </a:defRPr>
            </a:lvl1pPr>
          </a:lstStyle>
          <a:p>
            <a:pPr lvl="0"/>
            <a:r>
              <a:rPr lang="en-US" dirty="0" smtClean="0"/>
              <a:t>Click to add text or image</a:t>
            </a:r>
          </a:p>
        </p:txBody>
      </p:sp>
      <p:sp>
        <p:nvSpPr>
          <p:cNvPr id="9" name="Text Placeholder 8"/>
          <p:cNvSpPr>
            <a:spLocks noGrp="1"/>
          </p:cNvSpPr>
          <p:nvPr>
            <p:ph type="body" sz="quarter" idx="12"/>
          </p:nvPr>
        </p:nvSpPr>
        <p:spPr>
          <a:xfrm>
            <a:off x="381000" y="4206240"/>
            <a:ext cx="11430000" cy="1584960"/>
          </a:xfrm>
        </p:spPr>
        <p:txBody>
          <a:bodyPr anchor="t"/>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Master text styles</a:t>
            </a:r>
          </a:p>
        </p:txBody>
      </p:sp>
    </p:spTree>
    <p:extLst>
      <p:ext uri="{BB962C8B-B14F-4D97-AF65-F5344CB8AC3E}">
        <p14:creationId xmlns:p14="http://schemas.microsoft.com/office/powerpoint/2010/main" val="402212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1 Block">
    <p:spTree>
      <p:nvGrpSpPr>
        <p:cNvPr id="1" name=""/>
        <p:cNvGrpSpPr/>
        <p:nvPr/>
      </p:nvGrpSpPr>
      <p:grpSpPr>
        <a:xfrm>
          <a:off x="0" y="0"/>
          <a:ext cx="0" cy="0"/>
          <a:chOff x="0" y="0"/>
          <a:chExt cx="0" cy="0"/>
        </a:xfrm>
      </p:grpSpPr>
      <p:sp>
        <p:nvSpPr>
          <p:cNvPr id="9" name="Content Placeholder 6"/>
          <p:cNvSpPr>
            <a:spLocks noGrp="1"/>
          </p:cNvSpPr>
          <p:nvPr>
            <p:ph sz="quarter" idx="11" hasCustomPrompt="1"/>
          </p:nvPr>
        </p:nvSpPr>
        <p:spPr>
          <a:xfrm>
            <a:off x="0" y="0"/>
            <a:ext cx="12192000" cy="5943600"/>
          </a:xfrm>
          <a:solidFill>
            <a:srgbClr val="58595B"/>
          </a:solidFill>
        </p:spPr>
        <p:txBody>
          <a:bodyPr anchor="ctr"/>
          <a:lstStyle>
            <a:lvl1pPr marL="0" indent="0" algn="ctr">
              <a:buNone/>
              <a:defRPr baseline="0">
                <a:solidFill>
                  <a:schemeClr val="bg2"/>
                </a:solidFill>
              </a:defRPr>
            </a:lvl1pPr>
          </a:lstStyle>
          <a:p>
            <a:pPr lvl="0"/>
            <a:r>
              <a:rPr lang="en-US" dirty="0" smtClean="0"/>
              <a:t>Click to add text or image</a:t>
            </a:r>
          </a:p>
        </p:txBody>
      </p:sp>
    </p:spTree>
    <p:extLst>
      <p:ext uri="{BB962C8B-B14F-4D97-AF65-F5344CB8AC3E}">
        <p14:creationId xmlns:p14="http://schemas.microsoft.com/office/powerpoint/2010/main" val="160120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8/6/2020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1648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Block">
    <p:spTree>
      <p:nvGrpSpPr>
        <p:cNvPr id="1" name=""/>
        <p:cNvGrpSpPr/>
        <p:nvPr/>
      </p:nvGrpSpPr>
      <p:grpSpPr>
        <a:xfrm>
          <a:off x="0" y="0"/>
          <a:ext cx="0" cy="0"/>
          <a:chOff x="0" y="0"/>
          <a:chExt cx="0" cy="0"/>
        </a:xfrm>
      </p:grpSpPr>
      <p:sp>
        <p:nvSpPr>
          <p:cNvPr id="4" name="Rechteck 20"/>
          <p:cNvSpPr/>
          <p:nvPr userDrawn="1"/>
        </p:nvSpPr>
        <p:spPr>
          <a:xfrm>
            <a:off x="685800" y="0"/>
            <a:ext cx="3566160" cy="365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bg1"/>
              </a:solidFill>
              <a:latin typeface="Source Sans Pro Regular" charset="0"/>
            </a:endParaRPr>
          </a:p>
          <a:p>
            <a:pPr algn="ctr"/>
            <a:endParaRPr lang="de-DE" sz="1600" dirty="0">
              <a:solidFill>
                <a:schemeClr val="bg1"/>
              </a:solidFill>
              <a:latin typeface="Source Sans Pro Regular" charset="0"/>
            </a:endParaRPr>
          </a:p>
          <a:p>
            <a:pPr algn="ctr">
              <a:lnSpc>
                <a:spcPct val="200000"/>
              </a:lnSpc>
            </a:pPr>
            <a:endParaRPr lang="de-DE" sz="1600" dirty="0">
              <a:solidFill>
                <a:schemeClr val="bg1"/>
              </a:solidFill>
              <a:latin typeface="Source Sans Pro Regular" charset="0"/>
            </a:endParaRPr>
          </a:p>
          <a:p>
            <a:pPr algn="ctr"/>
            <a:endParaRPr lang="de-DE" sz="7196" dirty="0">
              <a:solidFill>
                <a:schemeClr val="bg1"/>
              </a:solidFill>
              <a:latin typeface="Source Sans Pro Regular" charset="0"/>
            </a:endParaRPr>
          </a:p>
        </p:txBody>
      </p:sp>
      <p:sp>
        <p:nvSpPr>
          <p:cNvPr id="5" name="Rechteck 21"/>
          <p:cNvSpPr/>
          <p:nvPr userDrawn="1"/>
        </p:nvSpPr>
        <p:spPr>
          <a:xfrm>
            <a:off x="4324350" y="0"/>
            <a:ext cx="3566160" cy="365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bg1"/>
              </a:solidFill>
              <a:latin typeface="Source Sans Pro Regular" charset="0"/>
            </a:endParaRPr>
          </a:p>
          <a:p>
            <a:pPr algn="ctr"/>
            <a:endParaRPr lang="de-DE" sz="1600" dirty="0">
              <a:solidFill>
                <a:schemeClr val="bg1"/>
              </a:solidFill>
              <a:latin typeface="Source Sans Pro Regular" charset="0"/>
            </a:endParaRPr>
          </a:p>
          <a:p>
            <a:pPr algn="ctr">
              <a:lnSpc>
                <a:spcPct val="200000"/>
              </a:lnSpc>
            </a:pPr>
            <a:endParaRPr lang="de-DE" sz="1600" dirty="0">
              <a:solidFill>
                <a:schemeClr val="bg1"/>
              </a:solidFill>
              <a:latin typeface="Source Sans Pro Regular" charset="0"/>
            </a:endParaRPr>
          </a:p>
          <a:p>
            <a:pPr algn="ctr"/>
            <a:endParaRPr lang="de-DE" sz="7196" dirty="0">
              <a:solidFill>
                <a:schemeClr val="bg1"/>
              </a:solidFill>
              <a:latin typeface="Source Sans Pro Regular" charset="0"/>
            </a:endParaRPr>
          </a:p>
        </p:txBody>
      </p:sp>
      <p:sp>
        <p:nvSpPr>
          <p:cNvPr id="6" name="Rechteck 22"/>
          <p:cNvSpPr/>
          <p:nvPr userDrawn="1"/>
        </p:nvSpPr>
        <p:spPr>
          <a:xfrm>
            <a:off x="7962900" y="0"/>
            <a:ext cx="3566160" cy="3657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bg1"/>
              </a:solidFill>
              <a:latin typeface="Source Sans Pro Regular" charset="0"/>
            </a:endParaRPr>
          </a:p>
          <a:p>
            <a:pPr algn="ctr"/>
            <a:endParaRPr lang="de-DE" sz="1600" dirty="0">
              <a:solidFill>
                <a:schemeClr val="bg1"/>
              </a:solidFill>
              <a:latin typeface="Source Sans Pro Regular" charset="0"/>
            </a:endParaRPr>
          </a:p>
          <a:p>
            <a:pPr algn="ctr">
              <a:lnSpc>
                <a:spcPct val="200000"/>
              </a:lnSpc>
            </a:pPr>
            <a:endParaRPr lang="de-DE" sz="1600" dirty="0">
              <a:solidFill>
                <a:schemeClr val="bg1"/>
              </a:solidFill>
              <a:latin typeface="Source Sans Pro Regular" charset="0"/>
            </a:endParaRPr>
          </a:p>
          <a:p>
            <a:pPr algn="ctr"/>
            <a:endParaRPr lang="de-DE" sz="7196" dirty="0">
              <a:solidFill>
                <a:schemeClr val="bg1"/>
              </a:solidFill>
              <a:latin typeface="Source Sans Pro Regular" charset="0"/>
            </a:endParaRPr>
          </a:p>
        </p:txBody>
      </p:sp>
      <p:sp>
        <p:nvSpPr>
          <p:cNvPr id="11" name="Content Placeholder 10"/>
          <p:cNvSpPr>
            <a:spLocks noGrp="1"/>
          </p:cNvSpPr>
          <p:nvPr>
            <p:ph sz="quarter" idx="11"/>
          </p:nvPr>
        </p:nvSpPr>
        <p:spPr>
          <a:xfrm>
            <a:off x="685800" y="76200"/>
            <a:ext cx="3566160" cy="3416300"/>
          </a:xfrm>
        </p:spPr>
        <p:txBody>
          <a:bodyPr anchor="b"/>
          <a:lstStyle>
            <a:lvl1pPr marL="0" indent="0" algn="ctr">
              <a:buNone/>
              <a:defRPr>
                <a:solidFill>
                  <a:schemeClr val="bg2"/>
                </a:solidFill>
              </a:defRPr>
            </a:lvl1pPr>
          </a:lstStyle>
          <a:p>
            <a:pPr lvl="0"/>
            <a:r>
              <a:rPr lang="en-US" dirty="0" smtClean="0"/>
              <a:t>Click to edit Master text styles</a:t>
            </a:r>
            <a:endParaRPr lang="en-US" dirty="0"/>
          </a:p>
        </p:txBody>
      </p:sp>
      <p:sp>
        <p:nvSpPr>
          <p:cNvPr id="12" name="Content Placeholder 10"/>
          <p:cNvSpPr>
            <a:spLocks noGrp="1"/>
          </p:cNvSpPr>
          <p:nvPr>
            <p:ph sz="quarter" idx="12"/>
          </p:nvPr>
        </p:nvSpPr>
        <p:spPr>
          <a:xfrm>
            <a:off x="4342150" y="76200"/>
            <a:ext cx="3548360" cy="3416300"/>
          </a:xfrm>
        </p:spPr>
        <p:txBody>
          <a:bodyPr anchor="b"/>
          <a:lstStyle>
            <a:lvl1pPr marL="0" indent="0" algn="ctr">
              <a:buNone/>
              <a:defRPr>
                <a:solidFill>
                  <a:schemeClr val="bg2"/>
                </a:solidFill>
              </a:defRPr>
            </a:lvl1pPr>
          </a:lstStyle>
          <a:p>
            <a:pPr lvl="0"/>
            <a:r>
              <a:rPr lang="en-US" dirty="0" smtClean="0"/>
              <a:t>Click to edit Master text styles</a:t>
            </a:r>
            <a:endParaRPr lang="en-US" dirty="0"/>
          </a:p>
        </p:txBody>
      </p:sp>
      <p:sp>
        <p:nvSpPr>
          <p:cNvPr id="13" name="Content Placeholder 10"/>
          <p:cNvSpPr>
            <a:spLocks noGrp="1"/>
          </p:cNvSpPr>
          <p:nvPr>
            <p:ph sz="quarter" idx="13"/>
          </p:nvPr>
        </p:nvSpPr>
        <p:spPr>
          <a:xfrm>
            <a:off x="7962900" y="76200"/>
            <a:ext cx="3562999" cy="3416300"/>
          </a:xfrm>
        </p:spPr>
        <p:txBody>
          <a:bodyPr anchor="b"/>
          <a:lstStyle>
            <a:lvl1pPr marL="0" indent="0" algn="ctr">
              <a:buNone/>
              <a:defRPr>
                <a:solidFill>
                  <a:schemeClr val="bg2"/>
                </a:solidFill>
              </a:defRPr>
            </a:lvl1pPr>
          </a:lstStyle>
          <a:p>
            <a:pPr lvl="0"/>
            <a:r>
              <a:rPr lang="en-US" dirty="0" smtClean="0"/>
              <a:t>Click to edit Master text styles</a:t>
            </a:r>
            <a:endParaRPr lang="en-US" dirty="0"/>
          </a:p>
        </p:txBody>
      </p:sp>
      <p:sp>
        <p:nvSpPr>
          <p:cNvPr id="14" name="Content Placeholder 10"/>
          <p:cNvSpPr>
            <a:spLocks noGrp="1"/>
          </p:cNvSpPr>
          <p:nvPr>
            <p:ph sz="quarter" idx="14"/>
          </p:nvPr>
        </p:nvSpPr>
        <p:spPr>
          <a:xfrm>
            <a:off x="822364" y="3962400"/>
            <a:ext cx="3291840" cy="1828800"/>
          </a:xfrm>
        </p:spPr>
        <p:txBody>
          <a:bodyPr anchor="t"/>
          <a:lstStyle>
            <a:lvl1pPr marL="0" indent="0" algn="ctr">
              <a:buNone/>
              <a:defRPr>
                <a:solidFill>
                  <a:schemeClr val="tx1"/>
                </a:solidFill>
              </a:defRPr>
            </a:lvl1pPr>
          </a:lstStyle>
          <a:p>
            <a:pPr lvl="0"/>
            <a:r>
              <a:rPr lang="en-US" dirty="0" smtClean="0"/>
              <a:t>Click to edit Master text styles</a:t>
            </a:r>
            <a:endParaRPr lang="en-US" dirty="0"/>
          </a:p>
        </p:txBody>
      </p:sp>
      <p:sp>
        <p:nvSpPr>
          <p:cNvPr id="15" name="Content Placeholder 10"/>
          <p:cNvSpPr>
            <a:spLocks noGrp="1"/>
          </p:cNvSpPr>
          <p:nvPr>
            <p:ph sz="quarter" idx="15"/>
          </p:nvPr>
        </p:nvSpPr>
        <p:spPr>
          <a:xfrm>
            <a:off x="4470410" y="3962400"/>
            <a:ext cx="3291840" cy="1828800"/>
          </a:xfrm>
        </p:spPr>
        <p:txBody>
          <a:bodyPr anchor="t"/>
          <a:lstStyle>
            <a:lvl1pPr marL="0" indent="0" algn="ctr">
              <a:buNone/>
              <a:defRPr>
                <a:solidFill>
                  <a:schemeClr val="tx1"/>
                </a:solidFill>
              </a:defRPr>
            </a:lvl1pPr>
          </a:lstStyle>
          <a:p>
            <a:pPr lvl="0"/>
            <a:r>
              <a:rPr lang="en-US" dirty="0" smtClean="0"/>
              <a:t>Click to edit Master text styles</a:t>
            </a:r>
            <a:endParaRPr lang="en-US" dirty="0"/>
          </a:p>
        </p:txBody>
      </p:sp>
      <p:sp>
        <p:nvSpPr>
          <p:cNvPr id="16" name="Content Placeholder 10"/>
          <p:cNvSpPr>
            <a:spLocks noGrp="1"/>
          </p:cNvSpPr>
          <p:nvPr>
            <p:ph sz="quarter" idx="16"/>
          </p:nvPr>
        </p:nvSpPr>
        <p:spPr>
          <a:xfrm>
            <a:off x="8118456" y="3962400"/>
            <a:ext cx="3291840" cy="1828800"/>
          </a:xfrm>
        </p:spPr>
        <p:txBody>
          <a:bodyPr anchor="t"/>
          <a:lstStyle>
            <a:lvl1pPr marL="0" indent="0" algn="ctr">
              <a:buNone/>
              <a:defRPr>
                <a:solidFill>
                  <a:schemeClr val="tx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428080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ircle">
    <p:spTree>
      <p:nvGrpSpPr>
        <p:cNvPr id="1" name=""/>
        <p:cNvGrpSpPr/>
        <p:nvPr/>
      </p:nvGrpSpPr>
      <p:grpSpPr>
        <a:xfrm>
          <a:off x="0" y="0"/>
          <a:ext cx="0" cy="0"/>
          <a:chOff x="0" y="0"/>
          <a:chExt cx="0" cy="0"/>
        </a:xfrm>
      </p:grpSpPr>
      <p:sp>
        <p:nvSpPr>
          <p:cNvPr id="4" name="Rechteck 20"/>
          <p:cNvSpPr/>
          <p:nvPr userDrawn="1"/>
        </p:nvSpPr>
        <p:spPr>
          <a:xfrm>
            <a:off x="914401" y="1594169"/>
            <a:ext cx="2743200" cy="2743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bg1"/>
              </a:solidFill>
              <a:latin typeface="Source Sans Pro Regular" charset="0"/>
            </a:endParaRPr>
          </a:p>
          <a:p>
            <a:pPr algn="ctr"/>
            <a:endParaRPr lang="de-DE" sz="1600" dirty="0">
              <a:solidFill>
                <a:schemeClr val="bg1"/>
              </a:solidFill>
              <a:latin typeface="Source Sans Pro Regular" charset="0"/>
            </a:endParaRPr>
          </a:p>
          <a:p>
            <a:pPr algn="ctr">
              <a:lnSpc>
                <a:spcPct val="200000"/>
              </a:lnSpc>
            </a:pPr>
            <a:endParaRPr lang="de-DE" sz="1600" dirty="0">
              <a:solidFill>
                <a:schemeClr val="bg1"/>
              </a:solidFill>
              <a:latin typeface="Source Sans Pro Regular" charset="0"/>
            </a:endParaRPr>
          </a:p>
          <a:p>
            <a:pPr algn="ctr"/>
            <a:endParaRPr lang="de-DE" sz="7196" dirty="0">
              <a:solidFill>
                <a:schemeClr val="bg1"/>
              </a:solidFill>
              <a:latin typeface="Source Sans Pro Regular" charset="0"/>
            </a:endParaRPr>
          </a:p>
        </p:txBody>
      </p:sp>
      <p:sp>
        <p:nvSpPr>
          <p:cNvPr id="5" name="Rechteck 21"/>
          <p:cNvSpPr/>
          <p:nvPr userDrawn="1"/>
        </p:nvSpPr>
        <p:spPr>
          <a:xfrm>
            <a:off x="4969933" y="1594169"/>
            <a:ext cx="2743200" cy="2743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bg1"/>
              </a:solidFill>
              <a:latin typeface="Source Sans Pro Regular" charset="0"/>
            </a:endParaRPr>
          </a:p>
          <a:p>
            <a:pPr algn="ctr"/>
            <a:endParaRPr lang="de-DE" sz="1600" dirty="0">
              <a:solidFill>
                <a:schemeClr val="bg1"/>
              </a:solidFill>
              <a:latin typeface="Source Sans Pro Regular" charset="0"/>
            </a:endParaRPr>
          </a:p>
          <a:p>
            <a:pPr algn="ctr">
              <a:lnSpc>
                <a:spcPct val="200000"/>
              </a:lnSpc>
            </a:pPr>
            <a:endParaRPr lang="de-DE" sz="1600" dirty="0">
              <a:solidFill>
                <a:schemeClr val="bg1"/>
              </a:solidFill>
              <a:latin typeface="Source Sans Pro Regular" charset="0"/>
            </a:endParaRPr>
          </a:p>
          <a:p>
            <a:pPr algn="ctr"/>
            <a:endParaRPr lang="de-DE" sz="7196" dirty="0">
              <a:solidFill>
                <a:schemeClr val="bg1"/>
              </a:solidFill>
              <a:latin typeface="Source Sans Pro Regular" charset="0"/>
            </a:endParaRPr>
          </a:p>
        </p:txBody>
      </p:sp>
      <p:sp>
        <p:nvSpPr>
          <p:cNvPr id="6" name="Rechteck 22"/>
          <p:cNvSpPr/>
          <p:nvPr userDrawn="1"/>
        </p:nvSpPr>
        <p:spPr>
          <a:xfrm>
            <a:off x="8839200" y="1594169"/>
            <a:ext cx="2743200" cy="2743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bg1"/>
              </a:solidFill>
              <a:latin typeface="Source Sans Pro Regular" charset="0"/>
            </a:endParaRPr>
          </a:p>
          <a:p>
            <a:pPr algn="ctr"/>
            <a:endParaRPr lang="de-DE" sz="1600" dirty="0">
              <a:solidFill>
                <a:schemeClr val="bg1"/>
              </a:solidFill>
              <a:latin typeface="Source Sans Pro Regular" charset="0"/>
            </a:endParaRPr>
          </a:p>
          <a:p>
            <a:pPr algn="ctr">
              <a:lnSpc>
                <a:spcPct val="200000"/>
              </a:lnSpc>
            </a:pPr>
            <a:endParaRPr lang="de-DE" sz="1600" dirty="0">
              <a:solidFill>
                <a:schemeClr val="bg1"/>
              </a:solidFill>
              <a:latin typeface="Source Sans Pro Regular" charset="0"/>
            </a:endParaRPr>
          </a:p>
          <a:p>
            <a:pPr algn="ctr"/>
            <a:endParaRPr lang="de-DE" sz="7196" dirty="0">
              <a:solidFill>
                <a:schemeClr val="bg1"/>
              </a:solidFill>
              <a:latin typeface="Source Sans Pro Regular" charset="0"/>
            </a:endParaRPr>
          </a:p>
        </p:txBody>
      </p:sp>
      <p:sp>
        <p:nvSpPr>
          <p:cNvPr id="11" name="Content Placeholder 10"/>
          <p:cNvSpPr>
            <a:spLocks noGrp="1"/>
          </p:cNvSpPr>
          <p:nvPr>
            <p:ph sz="quarter" idx="11"/>
          </p:nvPr>
        </p:nvSpPr>
        <p:spPr>
          <a:xfrm>
            <a:off x="914401" y="1594169"/>
            <a:ext cx="2743200" cy="2743200"/>
          </a:xfrm>
        </p:spPr>
        <p:txBody>
          <a:bodyPr lIns="0" tIns="0" rIns="0" bIns="0" anchor="ctr" anchorCtr="1"/>
          <a:lstStyle>
            <a:lvl1pPr marL="0" indent="0" algn="ctr">
              <a:spcBef>
                <a:spcPts val="0"/>
              </a:spcBef>
              <a:buNone/>
              <a:defRPr>
                <a:solidFill>
                  <a:schemeClr val="bg2"/>
                </a:solidFill>
              </a:defRPr>
            </a:lvl1pPr>
          </a:lstStyle>
          <a:p>
            <a:pPr lvl="0"/>
            <a:r>
              <a:rPr lang="en-US" dirty="0" smtClean="0"/>
              <a:t>Click to edit Master text styles</a:t>
            </a:r>
            <a:endParaRPr lang="en-US" dirty="0"/>
          </a:p>
        </p:txBody>
      </p:sp>
      <p:sp>
        <p:nvSpPr>
          <p:cNvPr id="14" name="Content Placeholder 10"/>
          <p:cNvSpPr>
            <a:spLocks noGrp="1"/>
          </p:cNvSpPr>
          <p:nvPr>
            <p:ph sz="quarter" idx="14"/>
          </p:nvPr>
        </p:nvSpPr>
        <p:spPr>
          <a:xfrm>
            <a:off x="914400" y="4533900"/>
            <a:ext cx="2730331" cy="1257300"/>
          </a:xfrm>
        </p:spPr>
        <p:txBody>
          <a:bodyPr anchor="t"/>
          <a:lstStyle>
            <a:lvl1pPr marL="0" indent="0" algn="ctr">
              <a:buNone/>
              <a:defRPr>
                <a:solidFill>
                  <a:schemeClr val="tx1"/>
                </a:solidFill>
              </a:defRPr>
            </a:lvl1pPr>
          </a:lstStyle>
          <a:p>
            <a:pPr lvl="0"/>
            <a:r>
              <a:rPr lang="en-US" dirty="0" smtClean="0"/>
              <a:t>Click to edit Master text styles</a:t>
            </a:r>
            <a:endParaRPr lang="en-US" dirty="0"/>
          </a:p>
        </p:txBody>
      </p:sp>
      <p:sp>
        <p:nvSpPr>
          <p:cNvPr id="15" name="Content Placeholder 10"/>
          <p:cNvSpPr>
            <a:spLocks noGrp="1"/>
          </p:cNvSpPr>
          <p:nvPr>
            <p:ph sz="quarter" idx="15"/>
          </p:nvPr>
        </p:nvSpPr>
        <p:spPr>
          <a:xfrm>
            <a:off x="4953000" y="4533900"/>
            <a:ext cx="2747264" cy="1257300"/>
          </a:xfrm>
        </p:spPr>
        <p:txBody>
          <a:bodyPr anchor="t"/>
          <a:lstStyle>
            <a:lvl1pPr marL="0" indent="0" algn="ctr">
              <a:buNone/>
              <a:defRPr>
                <a:solidFill>
                  <a:schemeClr val="tx1"/>
                </a:solidFill>
              </a:defRPr>
            </a:lvl1pPr>
          </a:lstStyle>
          <a:p>
            <a:pPr lvl="0"/>
            <a:r>
              <a:rPr lang="en-US" dirty="0" smtClean="0"/>
              <a:t>Click to edit Master text styles</a:t>
            </a:r>
            <a:endParaRPr lang="en-US" dirty="0"/>
          </a:p>
        </p:txBody>
      </p:sp>
      <p:sp>
        <p:nvSpPr>
          <p:cNvPr id="16" name="Content Placeholder 10"/>
          <p:cNvSpPr>
            <a:spLocks noGrp="1"/>
          </p:cNvSpPr>
          <p:nvPr>
            <p:ph sz="quarter" idx="16"/>
          </p:nvPr>
        </p:nvSpPr>
        <p:spPr>
          <a:xfrm>
            <a:off x="8822267" y="4533900"/>
            <a:ext cx="2747263" cy="1257300"/>
          </a:xfrm>
        </p:spPr>
        <p:txBody>
          <a:bodyPr anchor="t"/>
          <a:lstStyle>
            <a:lvl1pPr marL="0" indent="0" algn="ctr">
              <a:buNone/>
              <a:defRPr>
                <a:solidFill>
                  <a:schemeClr val="tx1"/>
                </a:solidFill>
              </a:defRPr>
            </a:lvl1pPr>
          </a:lstStyle>
          <a:p>
            <a:pPr lvl="0"/>
            <a:r>
              <a:rPr lang="en-US" dirty="0" smtClean="0"/>
              <a:t>Click to edit Master text styles</a:t>
            </a:r>
            <a:endParaRPr lang="en-US" dirty="0"/>
          </a:p>
        </p:txBody>
      </p:sp>
      <p:sp>
        <p:nvSpPr>
          <p:cNvPr id="17" name="Content Placeholder 10"/>
          <p:cNvSpPr>
            <a:spLocks noGrp="1"/>
          </p:cNvSpPr>
          <p:nvPr>
            <p:ph sz="quarter" idx="17"/>
          </p:nvPr>
        </p:nvSpPr>
        <p:spPr>
          <a:xfrm>
            <a:off x="4953000" y="1594169"/>
            <a:ext cx="2743200" cy="2743200"/>
          </a:xfrm>
        </p:spPr>
        <p:txBody>
          <a:bodyPr lIns="0" tIns="0" rIns="0" bIns="0" anchor="ctr" anchorCtr="1"/>
          <a:lstStyle>
            <a:lvl1pPr marL="0" indent="0" algn="ctr">
              <a:spcBef>
                <a:spcPts val="0"/>
              </a:spcBef>
              <a:buNone/>
              <a:defRPr>
                <a:solidFill>
                  <a:schemeClr val="bg2"/>
                </a:solidFill>
              </a:defRPr>
            </a:lvl1pPr>
          </a:lstStyle>
          <a:p>
            <a:pPr lvl="0"/>
            <a:r>
              <a:rPr lang="en-US" dirty="0" smtClean="0"/>
              <a:t>Click to edit Master text styles</a:t>
            </a:r>
            <a:endParaRPr lang="en-US" dirty="0"/>
          </a:p>
        </p:txBody>
      </p:sp>
      <p:sp>
        <p:nvSpPr>
          <p:cNvPr id="18" name="Content Placeholder 10"/>
          <p:cNvSpPr>
            <a:spLocks noGrp="1"/>
          </p:cNvSpPr>
          <p:nvPr>
            <p:ph sz="quarter" idx="18"/>
          </p:nvPr>
        </p:nvSpPr>
        <p:spPr>
          <a:xfrm>
            <a:off x="8839200" y="1594169"/>
            <a:ext cx="2743200" cy="2743200"/>
          </a:xfrm>
        </p:spPr>
        <p:txBody>
          <a:bodyPr lIns="0" tIns="0" rIns="0" bIns="0" anchor="ctr" anchorCtr="1"/>
          <a:lstStyle>
            <a:lvl1pPr marL="0" indent="0" algn="ctr">
              <a:spcBef>
                <a:spcPts val="0"/>
              </a:spcBef>
              <a:buNone/>
              <a:defRPr>
                <a:solidFill>
                  <a:schemeClr val="bg2"/>
                </a:solidFill>
              </a:defRPr>
            </a:lvl1pPr>
          </a:lstStyle>
          <a:p>
            <a:pPr lvl="0"/>
            <a:r>
              <a:rPr lang="en-US" dirty="0" smtClean="0"/>
              <a:t>Click to edit Master text styles</a:t>
            </a:r>
            <a:endParaRPr lang="en-US" dirty="0"/>
          </a:p>
        </p:txBody>
      </p:sp>
      <p:sp>
        <p:nvSpPr>
          <p:cNvPr id="19" name="Title Placeholder 1"/>
          <p:cNvSpPr>
            <a:spLocks noGrp="1"/>
          </p:cNvSpPr>
          <p:nvPr>
            <p:ph type="title"/>
          </p:nvPr>
        </p:nvSpPr>
        <p:spPr>
          <a:xfrm>
            <a:off x="304800" y="274638"/>
            <a:ext cx="11277599"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3921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Block">
    <p:spTree>
      <p:nvGrpSpPr>
        <p:cNvPr id="1" name=""/>
        <p:cNvGrpSpPr/>
        <p:nvPr/>
      </p:nvGrpSpPr>
      <p:grpSpPr>
        <a:xfrm>
          <a:off x="0" y="0"/>
          <a:ext cx="0" cy="0"/>
          <a:chOff x="0" y="0"/>
          <a:chExt cx="0" cy="0"/>
        </a:xfrm>
      </p:grpSpPr>
      <p:sp>
        <p:nvSpPr>
          <p:cNvPr id="4" name="Rechteck 20"/>
          <p:cNvSpPr/>
          <p:nvPr userDrawn="1"/>
        </p:nvSpPr>
        <p:spPr>
          <a:xfrm>
            <a:off x="771956" y="0"/>
            <a:ext cx="2651760" cy="36524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bg1"/>
              </a:solidFill>
              <a:latin typeface="Source Sans Pro Regular" charset="0"/>
            </a:endParaRPr>
          </a:p>
          <a:p>
            <a:pPr algn="ctr"/>
            <a:endParaRPr lang="de-DE" sz="1600" dirty="0">
              <a:solidFill>
                <a:schemeClr val="bg1"/>
              </a:solidFill>
              <a:latin typeface="Source Sans Pro Regular" charset="0"/>
            </a:endParaRPr>
          </a:p>
          <a:p>
            <a:pPr algn="ctr">
              <a:lnSpc>
                <a:spcPct val="200000"/>
              </a:lnSpc>
            </a:pPr>
            <a:endParaRPr lang="de-DE" sz="1600" dirty="0">
              <a:solidFill>
                <a:schemeClr val="bg1"/>
              </a:solidFill>
              <a:latin typeface="Source Sans Pro Regular" charset="0"/>
            </a:endParaRPr>
          </a:p>
          <a:p>
            <a:pPr algn="ctr"/>
            <a:endParaRPr lang="de-DE" sz="7196" dirty="0">
              <a:solidFill>
                <a:schemeClr val="bg1"/>
              </a:solidFill>
              <a:latin typeface="Source Sans Pro Regular" charset="0"/>
            </a:endParaRPr>
          </a:p>
        </p:txBody>
      </p:sp>
      <p:sp>
        <p:nvSpPr>
          <p:cNvPr id="5" name="Rechteck 21"/>
          <p:cNvSpPr/>
          <p:nvPr userDrawn="1"/>
        </p:nvSpPr>
        <p:spPr>
          <a:xfrm>
            <a:off x="3478217" y="0"/>
            <a:ext cx="2651760" cy="36524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bg1"/>
              </a:solidFill>
              <a:latin typeface="Source Sans Pro Regular" charset="0"/>
            </a:endParaRPr>
          </a:p>
          <a:p>
            <a:pPr algn="ctr"/>
            <a:endParaRPr lang="de-DE" sz="1600" dirty="0">
              <a:solidFill>
                <a:schemeClr val="bg1"/>
              </a:solidFill>
              <a:latin typeface="Source Sans Pro Regular" charset="0"/>
            </a:endParaRPr>
          </a:p>
          <a:p>
            <a:pPr algn="ctr">
              <a:lnSpc>
                <a:spcPct val="200000"/>
              </a:lnSpc>
            </a:pPr>
            <a:endParaRPr lang="de-DE" sz="1600" dirty="0">
              <a:solidFill>
                <a:schemeClr val="bg1"/>
              </a:solidFill>
              <a:latin typeface="Source Sans Pro Regular" charset="0"/>
            </a:endParaRPr>
          </a:p>
          <a:p>
            <a:pPr algn="ctr"/>
            <a:endParaRPr lang="de-DE" sz="7196" dirty="0">
              <a:solidFill>
                <a:schemeClr val="bg1"/>
              </a:solidFill>
              <a:latin typeface="Source Sans Pro Regular" charset="0"/>
            </a:endParaRPr>
          </a:p>
        </p:txBody>
      </p:sp>
      <p:sp>
        <p:nvSpPr>
          <p:cNvPr id="6" name="Rechteck 22"/>
          <p:cNvSpPr/>
          <p:nvPr userDrawn="1"/>
        </p:nvSpPr>
        <p:spPr>
          <a:xfrm>
            <a:off x="6182145" y="0"/>
            <a:ext cx="2651760" cy="36524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bg1"/>
              </a:solidFill>
              <a:latin typeface="Source Sans Pro Regular" charset="0"/>
            </a:endParaRPr>
          </a:p>
          <a:p>
            <a:pPr algn="ctr"/>
            <a:endParaRPr lang="de-DE" sz="1600" dirty="0">
              <a:solidFill>
                <a:schemeClr val="bg1"/>
              </a:solidFill>
              <a:latin typeface="Source Sans Pro Regular" charset="0"/>
            </a:endParaRPr>
          </a:p>
          <a:p>
            <a:pPr algn="ctr">
              <a:lnSpc>
                <a:spcPct val="200000"/>
              </a:lnSpc>
            </a:pPr>
            <a:endParaRPr lang="de-DE" sz="1600" dirty="0">
              <a:solidFill>
                <a:schemeClr val="bg1"/>
              </a:solidFill>
              <a:latin typeface="Source Sans Pro Regular" charset="0"/>
            </a:endParaRPr>
          </a:p>
          <a:p>
            <a:pPr algn="ctr"/>
            <a:endParaRPr lang="de-DE" sz="7196" dirty="0">
              <a:solidFill>
                <a:schemeClr val="bg1"/>
              </a:solidFill>
              <a:latin typeface="Source Sans Pro Regular" charset="0"/>
            </a:endParaRPr>
          </a:p>
        </p:txBody>
      </p:sp>
      <p:sp>
        <p:nvSpPr>
          <p:cNvPr id="10" name="Rechteck 22"/>
          <p:cNvSpPr/>
          <p:nvPr userDrawn="1"/>
        </p:nvSpPr>
        <p:spPr>
          <a:xfrm>
            <a:off x="8863965" y="0"/>
            <a:ext cx="2651760" cy="36524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bg1"/>
              </a:solidFill>
              <a:latin typeface="Source Sans Pro Regular" charset="0"/>
            </a:endParaRPr>
          </a:p>
          <a:p>
            <a:pPr algn="ctr"/>
            <a:endParaRPr lang="de-DE" sz="1600" dirty="0">
              <a:solidFill>
                <a:schemeClr val="bg1"/>
              </a:solidFill>
              <a:latin typeface="Source Sans Pro Regular" charset="0"/>
            </a:endParaRPr>
          </a:p>
          <a:p>
            <a:pPr algn="ctr">
              <a:lnSpc>
                <a:spcPct val="200000"/>
              </a:lnSpc>
            </a:pPr>
            <a:endParaRPr lang="de-DE" sz="1600" dirty="0">
              <a:solidFill>
                <a:schemeClr val="bg1"/>
              </a:solidFill>
              <a:latin typeface="Source Sans Pro Regular" charset="0"/>
            </a:endParaRPr>
          </a:p>
          <a:p>
            <a:pPr algn="ctr"/>
            <a:endParaRPr lang="de-DE" sz="7196" dirty="0">
              <a:solidFill>
                <a:schemeClr val="bg1"/>
              </a:solidFill>
              <a:latin typeface="Source Sans Pro Regular" charset="0"/>
            </a:endParaRPr>
          </a:p>
        </p:txBody>
      </p:sp>
      <p:sp>
        <p:nvSpPr>
          <p:cNvPr id="12" name="Content Placeholder 10"/>
          <p:cNvSpPr>
            <a:spLocks noGrp="1"/>
          </p:cNvSpPr>
          <p:nvPr userDrawn="1">
            <p:ph sz="quarter" idx="11"/>
          </p:nvPr>
        </p:nvSpPr>
        <p:spPr>
          <a:xfrm>
            <a:off x="762000" y="0"/>
            <a:ext cx="2655268" cy="3505200"/>
          </a:xfrm>
        </p:spPr>
        <p:txBody>
          <a:bodyPr anchor="b">
            <a:normAutofit/>
          </a:bodyPr>
          <a:lstStyle>
            <a:lvl1pPr marL="0" indent="0" algn="ctr">
              <a:buNone/>
              <a:defRPr sz="2800">
                <a:solidFill>
                  <a:schemeClr val="bg2"/>
                </a:solidFill>
              </a:defRPr>
            </a:lvl1pPr>
          </a:lstStyle>
          <a:p>
            <a:pPr lvl="0"/>
            <a:r>
              <a:rPr lang="en-US" dirty="0" smtClean="0"/>
              <a:t>Click to edit Master text styles</a:t>
            </a:r>
            <a:endParaRPr lang="en-US" dirty="0"/>
          </a:p>
        </p:txBody>
      </p:sp>
      <p:sp>
        <p:nvSpPr>
          <p:cNvPr id="13" name="Content Placeholder 10"/>
          <p:cNvSpPr>
            <a:spLocks noGrp="1"/>
          </p:cNvSpPr>
          <p:nvPr userDrawn="1">
            <p:ph sz="quarter" idx="14"/>
          </p:nvPr>
        </p:nvSpPr>
        <p:spPr>
          <a:xfrm>
            <a:off x="855194" y="3886200"/>
            <a:ext cx="2468880" cy="1828800"/>
          </a:xfrm>
        </p:spPr>
        <p:txBody>
          <a:bodyPr anchor="t">
            <a:normAutofit/>
          </a:bodyPr>
          <a:lstStyle>
            <a:lvl1pPr marL="0" indent="0" algn="ctr">
              <a:buNone/>
              <a:defRPr sz="2800">
                <a:solidFill>
                  <a:schemeClr val="tx1"/>
                </a:solidFill>
              </a:defRPr>
            </a:lvl1pPr>
          </a:lstStyle>
          <a:p>
            <a:pPr lvl="0"/>
            <a:r>
              <a:rPr lang="en-US" dirty="0" smtClean="0"/>
              <a:t>Click to edit Master text styles</a:t>
            </a:r>
            <a:endParaRPr lang="en-US" dirty="0"/>
          </a:p>
        </p:txBody>
      </p:sp>
      <p:sp>
        <p:nvSpPr>
          <p:cNvPr id="14" name="Content Placeholder 10"/>
          <p:cNvSpPr>
            <a:spLocks noGrp="1"/>
          </p:cNvSpPr>
          <p:nvPr userDrawn="1">
            <p:ph sz="quarter" idx="15"/>
          </p:nvPr>
        </p:nvSpPr>
        <p:spPr>
          <a:xfrm>
            <a:off x="3469436" y="0"/>
            <a:ext cx="2660541" cy="3505200"/>
          </a:xfrm>
        </p:spPr>
        <p:txBody>
          <a:bodyPr anchor="b">
            <a:normAutofit/>
          </a:bodyPr>
          <a:lstStyle>
            <a:lvl1pPr marL="0" indent="0" algn="ctr">
              <a:buNone/>
              <a:defRPr sz="2800">
                <a:solidFill>
                  <a:schemeClr val="bg2"/>
                </a:solidFill>
              </a:defRPr>
            </a:lvl1pPr>
          </a:lstStyle>
          <a:p>
            <a:pPr lvl="0"/>
            <a:r>
              <a:rPr lang="en-US" dirty="0" smtClean="0"/>
              <a:t>Click to edit Master text styles</a:t>
            </a:r>
            <a:endParaRPr lang="en-US" dirty="0"/>
          </a:p>
        </p:txBody>
      </p:sp>
      <p:sp>
        <p:nvSpPr>
          <p:cNvPr id="15" name="Content Placeholder 10"/>
          <p:cNvSpPr>
            <a:spLocks noGrp="1"/>
          </p:cNvSpPr>
          <p:nvPr userDrawn="1">
            <p:ph sz="quarter" idx="16"/>
          </p:nvPr>
        </p:nvSpPr>
        <p:spPr>
          <a:xfrm>
            <a:off x="3567903" y="3886200"/>
            <a:ext cx="2468880" cy="1828800"/>
          </a:xfrm>
        </p:spPr>
        <p:txBody>
          <a:bodyPr anchor="t">
            <a:normAutofit/>
          </a:bodyPr>
          <a:lstStyle>
            <a:lvl1pPr marL="0" indent="0" algn="ctr">
              <a:buNone/>
              <a:defRPr sz="2800">
                <a:solidFill>
                  <a:schemeClr val="tx1"/>
                </a:solidFill>
              </a:defRPr>
            </a:lvl1pPr>
          </a:lstStyle>
          <a:p>
            <a:pPr lvl="0"/>
            <a:r>
              <a:rPr lang="en-US" dirty="0" smtClean="0"/>
              <a:t>Click to edit Master text styles</a:t>
            </a:r>
            <a:endParaRPr lang="en-US" dirty="0"/>
          </a:p>
        </p:txBody>
      </p:sp>
      <p:sp>
        <p:nvSpPr>
          <p:cNvPr id="16" name="Content Placeholder 10"/>
          <p:cNvSpPr>
            <a:spLocks noGrp="1"/>
          </p:cNvSpPr>
          <p:nvPr userDrawn="1">
            <p:ph sz="quarter" idx="17"/>
          </p:nvPr>
        </p:nvSpPr>
        <p:spPr>
          <a:xfrm>
            <a:off x="6182145" y="0"/>
            <a:ext cx="2630827" cy="3505200"/>
          </a:xfrm>
        </p:spPr>
        <p:txBody>
          <a:bodyPr anchor="b">
            <a:normAutofit/>
          </a:bodyPr>
          <a:lstStyle>
            <a:lvl1pPr marL="0" indent="0" algn="ctr">
              <a:buNone/>
              <a:defRPr sz="2800">
                <a:solidFill>
                  <a:schemeClr val="bg2"/>
                </a:solidFill>
              </a:defRPr>
            </a:lvl1pPr>
          </a:lstStyle>
          <a:p>
            <a:pPr lvl="0"/>
            <a:r>
              <a:rPr lang="en-US" dirty="0" smtClean="0"/>
              <a:t>Click to edit Master text styles</a:t>
            </a:r>
            <a:endParaRPr lang="en-US" dirty="0"/>
          </a:p>
        </p:txBody>
      </p:sp>
      <p:sp>
        <p:nvSpPr>
          <p:cNvPr id="17" name="Content Placeholder 10"/>
          <p:cNvSpPr>
            <a:spLocks noGrp="1"/>
          </p:cNvSpPr>
          <p:nvPr userDrawn="1">
            <p:ph sz="quarter" idx="18"/>
          </p:nvPr>
        </p:nvSpPr>
        <p:spPr>
          <a:xfrm>
            <a:off x="6273585" y="3886200"/>
            <a:ext cx="2468880" cy="1828800"/>
          </a:xfrm>
        </p:spPr>
        <p:txBody>
          <a:bodyPr anchor="t">
            <a:normAutofit/>
          </a:bodyPr>
          <a:lstStyle>
            <a:lvl1pPr marL="0" indent="0" algn="ctr">
              <a:buNone/>
              <a:defRPr sz="2800">
                <a:solidFill>
                  <a:schemeClr val="tx1"/>
                </a:solidFill>
              </a:defRPr>
            </a:lvl1pPr>
          </a:lstStyle>
          <a:p>
            <a:pPr lvl="0"/>
            <a:r>
              <a:rPr lang="en-US" dirty="0" smtClean="0"/>
              <a:t>Click to edit Master text styles</a:t>
            </a:r>
            <a:endParaRPr lang="en-US" dirty="0"/>
          </a:p>
        </p:txBody>
      </p:sp>
      <p:sp>
        <p:nvSpPr>
          <p:cNvPr id="18" name="Content Placeholder 10"/>
          <p:cNvSpPr>
            <a:spLocks noGrp="1"/>
          </p:cNvSpPr>
          <p:nvPr userDrawn="1">
            <p:ph sz="quarter" idx="19"/>
          </p:nvPr>
        </p:nvSpPr>
        <p:spPr>
          <a:xfrm>
            <a:off x="8854010" y="12742"/>
            <a:ext cx="2661715" cy="3492457"/>
          </a:xfrm>
        </p:spPr>
        <p:txBody>
          <a:bodyPr anchor="b">
            <a:normAutofit/>
          </a:bodyPr>
          <a:lstStyle>
            <a:lvl1pPr marL="0" indent="0" algn="ctr">
              <a:buNone/>
              <a:defRPr sz="2800">
                <a:solidFill>
                  <a:schemeClr val="bg2"/>
                </a:solidFill>
              </a:defRPr>
            </a:lvl1pPr>
          </a:lstStyle>
          <a:p>
            <a:pPr lvl="0"/>
            <a:r>
              <a:rPr lang="en-US" dirty="0" smtClean="0"/>
              <a:t>Click to edit Master text styles</a:t>
            </a:r>
            <a:endParaRPr lang="en-US" dirty="0"/>
          </a:p>
        </p:txBody>
      </p:sp>
      <p:sp>
        <p:nvSpPr>
          <p:cNvPr id="19" name="Content Placeholder 10"/>
          <p:cNvSpPr>
            <a:spLocks noGrp="1"/>
          </p:cNvSpPr>
          <p:nvPr userDrawn="1">
            <p:ph sz="quarter" idx="20"/>
          </p:nvPr>
        </p:nvSpPr>
        <p:spPr>
          <a:xfrm>
            <a:off x="8945353" y="3886200"/>
            <a:ext cx="2468880" cy="1828800"/>
          </a:xfrm>
        </p:spPr>
        <p:txBody>
          <a:bodyPr anchor="t">
            <a:normAutofit/>
          </a:bodyPr>
          <a:lstStyle>
            <a:lvl1pPr marL="0" indent="0" algn="ctr">
              <a:buNone/>
              <a:defRPr sz="2800">
                <a:solidFill>
                  <a:schemeClr val="tx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59906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ircle">
    <p:spTree>
      <p:nvGrpSpPr>
        <p:cNvPr id="1" name=""/>
        <p:cNvGrpSpPr/>
        <p:nvPr/>
      </p:nvGrpSpPr>
      <p:grpSpPr>
        <a:xfrm>
          <a:off x="0" y="0"/>
          <a:ext cx="0" cy="0"/>
          <a:chOff x="0" y="0"/>
          <a:chExt cx="0" cy="0"/>
        </a:xfrm>
      </p:grpSpPr>
      <p:sp>
        <p:nvSpPr>
          <p:cNvPr id="4" name="Rechteck 20"/>
          <p:cNvSpPr/>
          <p:nvPr userDrawn="1"/>
        </p:nvSpPr>
        <p:spPr>
          <a:xfrm>
            <a:off x="628650" y="1528445"/>
            <a:ext cx="2011680" cy="20116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bg1"/>
              </a:solidFill>
              <a:latin typeface="Source Sans Pro Regular" charset="0"/>
            </a:endParaRPr>
          </a:p>
          <a:p>
            <a:pPr algn="ctr"/>
            <a:endParaRPr lang="de-DE" sz="1600" dirty="0">
              <a:solidFill>
                <a:schemeClr val="bg1"/>
              </a:solidFill>
              <a:latin typeface="Source Sans Pro Regular" charset="0"/>
            </a:endParaRPr>
          </a:p>
          <a:p>
            <a:pPr algn="ctr">
              <a:lnSpc>
                <a:spcPct val="200000"/>
              </a:lnSpc>
            </a:pPr>
            <a:endParaRPr lang="de-DE" sz="1600" dirty="0">
              <a:solidFill>
                <a:schemeClr val="bg1"/>
              </a:solidFill>
              <a:latin typeface="Source Sans Pro Regular" charset="0"/>
            </a:endParaRPr>
          </a:p>
          <a:p>
            <a:pPr algn="ctr"/>
            <a:endParaRPr lang="de-DE" sz="7196" dirty="0">
              <a:solidFill>
                <a:schemeClr val="bg1"/>
              </a:solidFill>
              <a:latin typeface="Source Sans Pro Regular" charset="0"/>
            </a:endParaRPr>
          </a:p>
        </p:txBody>
      </p:sp>
      <p:sp>
        <p:nvSpPr>
          <p:cNvPr id="5" name="Rechteck 21"/>
          <p:cNvSpPr/>
          <p:nvPr userDrawn="1"/>
        </p:nvSpPr>
        <p:spPr>
          <a:xfrm>
            <a:off x="3676650" y="1528445"/>
            <a:ext cx="2011680" cy="20116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bg1"/>
              </a:solidFill>
              <a:latin typeface="Source Sans Pro Regular" charset="0"/>
            </a:endParaRPr>
          </a:p>
          <a:p>
            <a:pPr algn="ctr"/>
            <a:endParaRPr lang="de-DE" sz="1600" dirty="0">
              <a:solidFill>
                <a:schemeClr val="bg1"/>
              </a:solidFill>
              <a:latin typeface="Source Sans Pro Regular" charset="0"/>
            </a:endParaRPr>
          </a:p>
          <a:p>
            <a:pPr algn="ctr">
              <a:lnSpc>
                <a:spcPct val="200000"/>
              </a:lnSpc>
            </a:pPr>
            <a:endParaRPr lang="de-DE" sz="1600" dirty="0">
              <a:solidFill>
                <a:schemeClr val="bg1"/>
              </a:solidFill>
              <a:latin typeface="Source Sans Pro Regular" charset="0"/>
            </a:endParaRPr>
          </a:p>
          <a:p>
            <a:pPr algn="ctr"/>
            <a:endParaRPr lang="de-DE" sz="7196" dirty="0">
              <a:solidFill>
                <a:schemeClr val="bg1"/>
              </a:solidFill>
              <a:latin typeface="Source Sans Pro Regular" charset="0"/>
            </a:endParaRPr>
          </a:p>
        </p:txBody>
      </p:sp>
      <p:sp>
        <p:nvSpPr>
          <p:cNvPr id="6" name="Rechteck 22"/>
          <p:cNvSpPr/>
          <p:nvPr userDrawn="1"/>
        </p:nvSpPr>
        <p:spPr>
          <a:xfrm>
            <a:off x="6678930" y="1528445"/>
            <a:ext cx="2011680" cy="20116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bg1"/>
              </a:solidFill>
              <a:latin typeface="Source Sans Pro Regular" charset="0"/>
            </a:endParaRPr>
          </a:p>
          <a:p>
            <a:pPr algn="ctr"/>
            <a:endParaRPr lang="de-DE" sz="1600" dirty="0">
              <a:solidFill>
                <a:schemeClr val="bg1"/>
              </a:solidFill>
              <a:latin typeface="Source Sans Pro Regular" charset="0"/>
            </a:endParaRPr>
          </a:p>
          <a:p>
            <a:pPr algn="ctr">
              <a:lnSpc>
                <a:spcPct val="200000"/>
              </a:lnSpc>
            </a:pPr>
            <a:endParaRPr lang="de-DE" sz="1600" dirty="0">
              <a:solidFill>
                <a:schemeClr val="bg1"/>
              </a:solidFill>
              <a:latin typeface="Source Sans Pro Regular" charset="0"/>
            </a:endParaRPr>
          </a:p>
          <a:p>
            <a:pPr algn="ctr"/>
            <a:endParaRPr lang="de-DE" sz="7196" dirty="0">
              <a:solidFill>
                <a:schemeClr val="bg1"/>
              </a:solidFill>
              <a:latin typeface="Source Sans Pro Regular" charset="0"/>
            </a:endParaRPr>
          </a:p>
        </p:txBody>
      </p:sp>
      <p:sp>
        <p:nvSpPr>
          <p:cNvPr id="10" name="Rechteck 22"/>
          <p:cNvSpPr/>
          <p:nvPr userDrawn="1"/>
        </p:nvSpPr>
        <p:spPr>
          <a:xfrm>
            <a:off x="9639298" y="1528445"/>
            <a:ext cx="2011680" cy="20116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bg1"/>
              </a:solidFill>
              <a:latin typeface="Source Sans Pro Regular" charset="0"/>
            </a:endParaRPr>
          </a:p>
          <a:p>
            <a:pPr algn="ctr"/>
            <a:endParaRPr lang="de-DE" sz="1600" dirty="0">
              <a:solidFill>
                <a:schemeClr val="bg1"/>
              </a:solidFill>
              <a:latin typeface="Source Sans Pro Regular" charset="0"/>
            </a:endParaRPr>
          </a:p>
          <a:p>
            <a:pPr algn="ctr">
              <a:lnSpc>
                <a:spcPct val="200000"/>
              </a:lnSpc>
            </a:pPr>
            <a:endParaRPr lang="de-DE" sz="1600" dirty="0">
              <a:solidFill>
                <a:schemeClr val="bg1"/>
              </a:solidFill>
              <a:latin typeface="Source Sans Pro Regular" charset="0"/>
            </a:endParaRPr>
          </a:p>
          <a:p>
            <a:pPr algn="ctr"/>
            <a:endParaRPr lang="de-DE" sz="7196" dirty="0">
              <a:solidFill>
                <a:schemeClr val="bg1"/>
              </a:solidFill>
              <a:latin typeface="Source Sans Pro Regular" charset="0"/>
            </a:endParaRPr>
          </a:p>
        </p:txBody>
      </p:sp>
      <p:sp>
        <p:nvSpPr>
          <p:cNvPr id="20" name="Title Placeholder 1"/>
          <p:cNvSpPr>
            <a:spLocks noGrp="1"/>
          </p:cNvSpPr>
          <p:nvPr>
            <p:ph type="title"/>
          </p:nvPr>
        </p:nvSpPr>
        <p:spPr>
          <a:xfrm>
            <a:off x="381000" y="274638"/>
            <a:ext cx="11506198"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1" name="Content Placeholder 10"/>
          <p:cNvSpPr>
            <a:spLocks noGrp="1"/>
          </p:cNvSpPr>
          <p:nvPr>
            <p:ph sz="quarter" idx="11"/>
          </p:nvPr>
        </p:nvSpPr>
        <p:spPr>
          <a:xfrm>
            <a:off x="628650" y="1528445"/>
            <a:ext cx="2011680" cy="2011680"/>
          </a:xfrm>
        </p:spPr>
        <p:txBody>
          <a:bodyPr lIns="0" tIns="0" rIns="0" bIns="0" anchor="ctr" anchorCtr="1">
            <a:normAutofit/>
          </a:bodyPr>
          <a:lstStyle>
            <a:lvl1pPr marL="0" indent="0" algn="ctr">
              <a:spcBef>
                <a:spcPts val="0"/>
              </a:spcBef>
              <a:buNone/>
              <a:defRPr sz="2400">
                <a:solidFill>
                  <a:schemeClr val="bg2"/>
                </a:solidFill>
              </a:defRPr>
            </a:lvl1pPr>
          </a:lstStyle>
          <a:p>
            <a:pPr lvl="0"/>
            <a:r>
              <a:rPr lang="en-US" dirty="0" smtClean="0"/>
              <a:t>Click to edit Master text styles</a:t>
            </a:r>
            <a:endParaRPr lang="en-US" dirty="0"/>
          </a:p>
        </p:txBody>
      </p:sp>
      <p:sp>
        <p:nvSpPr>
          <p:cNvPr id="24" name="Content Placeholder 10"/>
          <p:cNvSpPr>
            <a:spLocks noGrp="1"/>
          </p:cNvSpPr>
          <p:nvPr>
            <p:ph sz="quarter" idx="12"/>
          </p:nvPr>
        </p:nvSpPr>
        <p:spPr>
          <a:xfrm>
            <a:off x="3676650" y="1528445"/>
            <a:ext cx="2011680" cy="2011680"/>
          </a:xfrm>
        </p:spPr>
        <p:txBody>
          <a:bodyPr lIns="0" tIns="0" rIns="0" bIns="0" anchor="ctr" anchorCtr="1">
            <a:normAutofit/>
          </a:bodyPr>
          <a:lstStyle>
            <a:lvl1pPr marL="0" indent="0" algn="ctr">
              <a:spcBef>
                <a:spcPts val="0"/>
              </a:spcBef>
              <a:buNone/>
              <a:defRPr sz="2400">
                <a:solidFill>
                  <a:schemeClr val="bg2"/>
                </a:solidFill>
              </a:defRPr>
            </a:lvl1pPr>
          </a:lstStyle>
          <a:p>
            <a:pPr lvl="0"/>
            <a:r>
              <a:rPr lang="en-US" dirty="0" smtClean="0"/>
              <a:t>Click to edit Master text styles</a:t>
            </a:r>
            <a:endParaRPr lang="en-US" dirty="0"/>
          </a:p>
        </p:txBody>
      </p:sp>
      <p:sp>
        <p:nvSpPr>
          <p:cNvPr id="25" name="Content Placeholder 10"/>
          <p:cNvSpPr>
            <a:spLocks noGrp="1"/>
          </p:cNvSpPr>
          <p:nvPr>
            <p:ph sz="quarter" idx="13"/>
          </p:nvPr>
        </p:nvSpPr>
        <p:spPr>
          <a:xfrm>
            <a:off x="6678930" y="1528445"/>
            <a:ext cx="2011680" cy="2011680"/>
          </a:xfrm>
        </p:spPr>
        <p:txBody>
          <a:bodyPr lIns="0" tIns="0" rIns="0" bIns="0" anchor="ctr" anchorCtr="1">
            <a:normAutofit/>
          </a:bodyPr>
          <a:lstStyle>
            <a:lvl1pPr marL="0" indent="0" algn="ctr">
              <a:spcBef>
                <a:spcPts val="0"/>
              </a:spcBef>
              <a:buNone/>
              <a:defRPr sz="2400">
                <a:solidFill>
                  <a:schemeClr val="bg2"/>
                </a:solidFill>
              </a:defRPr>
            </a:lvl1pPr>
          </a:lstStyle>
          <a:p>
            <a:pPr lvl="0"/>
            <a:r>
              <a:rPr lang="en-US" dirty="0" smtClean="0"/>
              <a:t>Click to edit Master text styles</a:t>
            </a:r>
            <a:endParaRPr lang="en-US" dirty="0"/>
          </a:p>
        </p:txBody>
      </p:sp>
      <p:sp>
        <p:nvSpPr>
          <p:cNvPr id="26" name="Content Placeholder 10"/>
          <p:cNvSpPr>
            <a:spLocks noGrp="1"/>
          </p:cNvSpPr>
          <p:nvPr>
            <p:ph sz="quarter" idx="14"/>
          </p:nvPr>
        </p:nvSpPr>
        <p:spPr>
          <a:xfrm>
            <a:off x="9632523" y="1528445"/>
            <a:ext cx="2011680" cy="2011680"/>
          </a:xfrm>
        </p:spPr>
        <p:txBody>
          <a:bodyPr lIns="0" tIns="0" rIns="0" bIns="0" anchor="ctr" anchorCtr="1">
            <a:normAutofit/>
          </a:bodyPr>
          <a:lstStyle>
            <a:lvl1pPr marL="0" indent="0" algn="ctr">
              <a:spcBef>
                <a:spcPts val="0"/>
              </a:spcBef>
              <a:buNone/>
              <a:defRPr sz="2400">
                <a:solidFill>
                  <a:schemeClr val="bg2"/>
                </a:solidFill>
              </a:defRPr>
            </a:lvl1pPr>
          </a:lstStyle>
          <a:p>
            <a:pPr lvl="0"/>
            <a:r>
              <a:rPr lang="en-US" dirty="0" smtClean="0"/>
              <a:t>Click to edit Master text styles</a:t>
            </a:r>
            <a:endParaRPr lang="en-US" dirty="0"/>
          </a:p>
        </p:txBody>
      </p:sp>
      <p:sp>
        <p:nvSpPr>
          <p:cNvPr id="27" name="Content Placeholder 10"/>
          <p:cNvSpPr>
            <a:spLocks noGrp="1"/>
          </p:cNvSpPr>
          <p:nvPr>
            <p:ph sz="quarter" idx="15"/>
          </p:nvPr>
        </p:nvSpPr>
        <p:spPr>
          <a:xfrm>
            <a:off x="609600" y="3779520"/>
            <a:ext cx="2011680" cy="2011680"/>
          </a:xfrm>
        </p:spPr>
        <p:txBody>
          <a:bodyPr anchor="t">
            <a:normAutofit/>
          </a:bodyPr>
          <a:lstStyle>
            <a:lvl1pPr marL="0" indent="0" algn="ctr">
              <a:buNone/>
              <a:defRPr sz="2800">
                <a:solidFill>
                  <a:schemeClr val="tx1"/>
                </a:solidFill>
              </a:defRPr>
            </a:lvl1pPr>
          </a:lstStyle>
          <a:p>
            <a:pPr lvl="0"/>
            <a:r>
              <a:rPr lang="en-US" dirty="0" smtClean="0"/>
              <a:t>Click to edit Master text styles</a:t>
            </a:r>
            <a:endParaRPr lang="en-US" dirty="0"/>
          </a:p>
        </p:txBody>
      </p:sp>
      <p:sp>
        <p:nvSpPr>
          <p:cNvPr id="28" name="Content Placeholder 10"/>
          <p:cNvSpPr>
            <a:spLocks noGrp="1"/>
          </p:cNvSpPr>
          <p:nvPr>
            <p:ph sz="quarter" idx="16"/>
          </p:nvPr>
        </p:nvSpPr>
        <p:spPr>
          <a:xfrm>
            <a:off x="9639298" y="3779520"/>
            <a:ext cx="2011680" cy="2011680"/>
          </a:xfrm>
        </p:spPr>
        <p:txBody>
          <a:bodyPr anchor="t">
            <a:normAutofit/>
          </a:bodyPr>
          <a:lstStyle>
            <a:lvl1pPr marL="0" indent="0" algn="ctr">
              <a:buNone/>
              <a:defRPr sz="2800">
                <a:solidFill>
                  <a:schemeClr val="tx1"/>
                </a:solidFill>
              </a:defRPr>
            </a:lvl1pPr>
          </a:lstStyle>
          <a:p>
            <a:pPr lvl="0"/>
            <a:r>
              <a:rPr lang="en-US" dirty="0" smtClean="0"/>
              <a:t>Click to edit Master text styles</a:t>
            </a:r>
            <a:endParaRPr lang="en-US" dirty="0"/>
          </a:p>
        </p:txBody>
      </p:sp>
      <p:sp>
        <p:nvSpPr>
          <p:cNvPr id="29" name="Content Placeholder 10"/>
          <p:cNvSpPr>
            <a:spLocks noGrp="1"/>
          </p:cNvSpPr>
          <p:nvPr>
            <p:ph sz="quarter" idx="17"/>
          </p:nvPr>
        </p:nvSpPr>
        <p:spPr>
          <a:xfrm>
            <a:off x="3668889" y="3779520"/>
            <a:ext cx="2011680" cy="2011680"/>
          </a:xfrm>
        </p:spPr>
        <p:txBody>
          <a:bodyPr anchor="t">
            <a:normAutofit/>
          </a:bodyPr>
          <a:lstStyle>
            <a:lvl1pPr marL="0" indent="0" algn="ctr">
              <a:buNone/>
              <a:defRPr sz="2800">
                <a:solidFill>
                  <a:schemeClr val="tx1"/>
                </a:solidFill>
              </a:defRPr>
            </a:lvl1pPr>
          </a:lstStyle>
          <a:p>
            <a:pPr lvl="0"/>
            <a:r>
              <a:rPr lang="en-US" dirty="0" smtClean="0"/>
              <a:t>Click to edit Master text styles</a:t>
            </a:r>
            <a:endParaRPr lang="en-US" dirty="0"/>
          </a:p>
        </p:txBody>
      </p:sp>
      <p:sp>
        <p:nvSpPr>
          <p:cNvPr id="30" name="Content Placeholder 10"/>
          <p:cNvSpPr>
            <a:spLocks noGrp="1"/>
          </p:cNvSpPr>
          <p:nvPr>
            <p:ph sz="quarter" idx="18"/>
          </p:nvPr>
        </p:nvSpPr>
        <p:spPr>
          <a:xfrm>
            <a:off x="6682458" y="3779520"/>
            <a:ext cx="2011680" cy="2011680"/>
          </a:xfrm>
        </p:spPr>
        <p:txBody>
          <a:bodyPr anchor="t">
            <a:normAutofit/>
          </a:bodyPr>
          <a:lstStyle>
            <a:lvl1pPr marL="0" indent="0" algn="ctr">
              <a:buNone/>
              <a:defRPr sz="2800">
                <a:solidFill>
                  <a:schemeClr val="tx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56669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
    <p:spTree>
      <p:nvGrpSpPr>
        <p:cNvPr id="1" name=""/>
        <p:cNvGrpSpPr/>
        <p:nvPr/>
      </p:nvGrpSpPr>
      <p:grpSpPr>
        <a:xfrm>
          <a:off x="0" y="0"/>
          <a:ext cx="0" cy="0"/>
          <a:chOff x="0" y="0"/>
          <a:chExt cx="0" cy="0"/>
        </a:xfrm>
      </p:grpSpPr>
      <p:pic>
        <p:nvPicPr>
          <p:cNvPr id="74" name="Picture 7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 y="0"/>
            <a:ext cx="12266674" cy="6901730"/>
          </a:xfrm>
          <a:prstGeom prst="rect">
            <a:avLst/>
          </a:prstGeom>
        </p:spPr>
      </p:pic>
      <p:sp>
        <p:nvSpPr>
          <p:cNvPr id="75" name="Title 1"/>
          <p:cNvSpPr>
            <a:spLocks noGrp="1"/>
          </p:cNvSpPr>
          <p:nvPr>
            <p:ph type="title" hasCustomPrompt="1"/>
          </p:nvPr>
        </p:nvSpPr>
        <p:spPr>
          <a:xfrm>
            <a:off x="685798" y="1904999"/>
            <a:ext cx="6934201" cy="876299"/>
          </a:xfrm>
        </p:spPr>
        <p:txBody>
          <a:bodyPr anchor="b"/>
          <a:lstStyle>
            <a:lvl1pPr algn="l">
              <a:defRPr sz="4000" b="1" cap="none">
                <a:solidFill>
                  <a:srgbClr val="FFFFFF"/>
                </a:solidFill>
              </a:defRPr>
            </a:lvl1pPr>
          </a:lstStyle>
          <a:p>
            <a:r>
              <a:rPr lang="en-US" dirty="0" smtClean="0"/>
              <a:t>Presenter Name</a:t>
            </a:r>
            <a:endParaRPr lang="en-US" dirty="0"/>
          </a:p>
        </p:txBody>
      </p:sp>
      <p:sp>
        <p:nvSpPr>
          <p:cNvPr id="76" name="Text Placeholder 2"/>
          <p:cNvSpPr>
            <a:spLocks noGrp="1"/>
          </p:cNvSpPr>
          <p:nvPr>
            <p:ph type="body" idx="1" hasCustomPrompt="1"/>
          </p:nvPr>
        </p:nvSpPr>
        <p:spPr>
          <a:xfrm>
            <a:off x="685799" y="2895600"/>
            <a:ext cx="6096000" cy="685800"/>
          </a:xfrm>
        </p:spPr>
        <p:txBody>
          <a:bodyPr anchor="t"/>
          <a:lstStyle>
            <a:lvl1pPr marL="0" indent="0">
              <a:buNone/>
              <a:defRPr sz="2000" b="0">
                <a:solidFill>
                  <a:schemeClr val="accent3">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Email  / Phone #</a:t>
            </a:r>
          </a:p>
        </p:txBody>
      </p:sp>
      <p:sp>
        <p:nvSpPr>
          <p:cNvPr id="4" name="TextBox 3"/>
          <p:cNvSpPr txBox="1"/>
          <p:nvPr userDrawn="1"/>
        </p:nvSpPr>
        <p:spPr>
          <a:xfrm>
            <a:off x="685799" y="610106"/>
            <a:ext cx="4572000" cy="1015663"/>
          </a:xfrm>
          <a:prstGeom prst="rect">
            <a:avLst/>
          </a:prstGeom>
          <a:noFill/>
        </p:spPr>
        <p:txBody>
          <a:bodyPr wrap="square" rtlCol="0">
            <a:spAutoFit/>
          </a:bodyPr>
          <a:lstStyle/>
          <a:p>
            <a:r>
              <a:rPr lang="en-US" sz="6000" b="1" dirty="0" smtClean="0">
                <a:solidFill>
                  <a:srgbClr val="ECCE31"/>
                </a:solidFill>
                <a:latin typeface="Tahoma" panose="020B0604030504040204" pitchFamily="34" charset="0"/>
                <a:cs typeface="Tahoma" panose="020B0604030504040204" pitchFamily="34" charset="0"/>
              </a:rPr>
              <a:t>Thank you!</a:t>
            </a:r>
            <a:endParaRPr lang="en-US" sz="6000" b="1" dirty="0">
              <a:solidFill>
                <a:srgbClr val="ECCE31"/>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5692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EEEF93-3C8B-49F6-BE20-BEB089064801}" type="slidenum">
              <a:rPr lang="en-US" altLang="en-US"/>
              <a:pPr/>
              <a:t>‹#›</a:t>
            </a:fld>
            <a:endParaRPr lang="en-US" altLang="en-US"/>
          </a:p>
        </p:txBody>
      </p:sp>
    </p:spTree>
    <p:extLst>
      <p:ext uri="{BB962C8B-B14F-4D97-AF65-F5344CB8AC3E}">
        <p14:creationId xmlns:p14="http://schemas.microsoft.com/office/powerpoint/2010/main" val="2637665072"/>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988DA60-DD4F-4E86-9EED-F1B123E03A32}" type="slidenum">
              <a:rPr lang="en-US" altLang="en-US"/>
              <a:pPr/>
              <a:t>‹#›</a:t>
            </a:fld>
            <a:endParaRPr lang="en-US" altLang="en-US"/>
          </a:p>
        </p:txBody>
      </p:sp>
    </p:spTree>
    <p:extLst>
      <p:ext uri="{BB962C8B-B14F-4D97-AF65-F5344CB8AC3E}">
        <p14:creationId xmlns:p14="http://schemas.microsoft.com/office/powerpoint/2010/main" val="405591054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655D510-656B-4639-96C2-EBC1EC82D9E5}" type="slidenum">
              <a:rPr lang="en-US" altLang="en-US"/>
              <a:pPr/>
              <a:t>‹#›</a:t>
            </a:fld>
            <a:endParaRPr lang="en-US" altLang="en-US"/>
          </a:p>
        </p:txBody>
      </p:sp>
    </p:spTree>
    <p:extLst>
      <p:ext uri="{BB962C8B-B14F-4D97-AF65-F5344CB8AC3E}">
        <p14:creationId xmlns:p14="http://schemas.microsoft.com/office/powerpoint/2010/main" val="3353106564"/>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6AC0048-5859-4CC6-8EF2-6555C421E5CE}" type="slidenum">
              <a:rPr lang="en-US" altLang="en-US"/>
              <a:pPr/>
              <a:t>‹#›</a:t>
            </a:fld>
            <a:endParaRPr lang="en-US" altLang="en-US"/>
          </a:p>
        </p:txBody>
      </p:sp>
    </p:spTree>
    <p:extLst>
      <p:ext uri="{BB962C8B-B14F-4D97-AF65-F5344CB8AC3E}">
        <p14:creationId xmlns:p14="http://schemas.microsoft.com/office/powerpoint/2010/main" val="380112392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FF7240D-0F8F-4BA1-929A-D5DAF79908A6}" type="slidenum">
              <a:rPr lang="en-US" altLang="en-US"/>
              <a:pPr/>
              <a:t>‹#›</a:t>
            </a:fld>
            <a:endParaRPr lang="en-US" altLang="en-US"/>
          </a:p>
        </p:txBody>
      </p:sp>
    </p:spTree>
    <p:extLst>
      <p:ext uri="{BB962C8B-B14F-4D97-AF65-F5344CB8AC3E}">
        <p14:creationId xmlns:p14="http://schemas.microsoft.com/office/powerpoint/2010/main" val="153535540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8/6/2020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14391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3C07010-A058-4A54-86E3-6F5271A80869}" type="slidenum">
              <a:rPr lang="en-US" altLang="en-US"/>
              <a:pPr/>
              <a:t>‹#›</a:t>
            </a:fld>
            <a:endParaRPr lang="en-US" altLang="en-US"/>
          </a:p>
        </p:txBody>
      </p:sp>
    </p:spTree>
    <p:extLst>
      <p:ext uri="{BB962C8B-B14F-4D97-AF65-F5344CB8AC3E}">
        <p14:creationId xmlns:p14="http://schemas.microsoft.com/office/powerpoint/2010/main" val="2767435426"/>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87FEACF-12D0-4CF0-B067-5AE1EDB7A79E}" type="slidenum">
              <a:rPr lang="en-US" altLang="en-US"/>
              <a:pPr/>
              <a:t>‹#›</a:t>
            </a:fld>
            <a:endParaRPr lang="en-US" altLang="en-US"/>
          </a:p>
        </p:txBody>
      </p:sp>
    </p:spTree>
    <p:extLst>
      <p:ext uri="{BB962C8B-B14F-4D97-AF65-F5344CB8AC3E}">
        <p14:creationId xmlns:p14="http://schemas.microsoft.com/office/powerpoint/2010/main" val="3430806705"/>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67B2C68-D25D-41C1-B017-05D3F847402D}" type="slidenum">
              <a:rPr lang="en-US" altLang="en-US"/>
              <a:pPr/>
              <a:t>‹#›</a:t>
            </a:fld>
            <a:endParaRPr lang="en-US" altLang="en-US"/>
          </a:p>
        </p:txBody>
      </p:sp>
    </p:spTree>
    <p:extLst>
      <p:ext uri="{BB962C8B-B14F-4D97-AF65-F5344CB8AC3E}">
        <p14:creationId xmlns:p14="http://schemas.microsoft.com/office/powerpoint/2010/main" val="3047773982"/>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A35E586-76EF-4B99-8113-A607D5675A1C}" type="slidenum">
              <a:rPr lang="en-US" altLang="en-US"/>
              <a:pPr/>
              <a:t>‹#›</a:t>
            </a:fld>
            <a:endParaRPr lang="en-US" altLang="en-US"/>
          </a:p>
        </p:txBody>
      </p:sp>
    </p:spTree>
    <p:extLst>
      <p:ext uri="{BB962C8B-B14F-4D97-AF65-F5344CB8AC3E}">
        <p14:creationId xmlns:p14="http://schemas.microsoft.com/office/powerpoint/2010/main" val="3596845302"/>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AA72592-9114-4C95-9592-AC81C659F07D}" type="slidenum">
              <a:rPr lang="en-US" altLang="en-US"/>
              <a:pPr/>
              <a:t>‹#›</a:t>
            </a:fld>
            <a:endParaRPr lang="en-US" altLang="en-US"/>
          </a:p>
        </p:txBody>
      </p:sp>
    </p:spTree>
    <p:extLst>
      <p:ext uri="{BB962C8B-B14F-4D97-AF65-F5344CB8AC3E}">
        <p14:creationId xmlns:p14="http://schemas.microsoft.com/office/powerpoint/2010/main" val="4065143377"/>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38F7CDD-6653-4EEF-BFBF-C9EDB2F5EB20}" type="slidenum">
              <a:rPr lang="en-US" altLang="en-US"/>
              <a:pPr/>
              <a:t>‹#›</a:t>
            </a:fld>
            <a:endParaRPr lang="en-US" altLang="en-US"/>
          </a:p>
        </p:txBody>
      </p:sp>
    </p:spTree>
    <p:extLst>
      <p:ext uri="{BB962C8B-B14F-4D97-AF65-F5344CB8AC3E}">
        <p14:creationId xmlns:p14="http://schemas.microsoft.com/office/powerpoint/2010/main" val="229461383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166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81191" y="2905648"/>
            <a:ext cx="5194769" cy="557784"/>
          </a:xfrm>
        </p:spPr>
        <p:txBody>
          <a:bodyPr anchor="ctr">
            <a:noAutofit/>
          </a:bodyP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3580809"/>
            <a:ext cx="5194766"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6039" y="2905649"/>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smtClean="0"/>
              <a:t>Edit Master text styles</a:t>
            </a:r>
          </a:p>
        </p:txBody>
      </p:sp>
      <p:sp>
        <p:nvSpPr>
          <p:cNvPr id="6" name="Content Placeholder 5"/>
          <p:cNvSpPr>
            <a:spLocks noGrp="1"/>
          </p:cNvSpPr>
          <p:nvPr>
            <p:ph sz="quarter" idx="4"/>
          </p:nvPr>
        </p:nvSpPr>
        <p:spPr>
          <a:xfrm>
            <a:off x="6416037" y="3580809"/>
            <a:ext cx="5194771"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825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7010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94070D-8484-4B7B-ADE0-4CCDD6380285}"/>
              </a:ext>
              <a:ext uri="{C183D7F6-B498-43B3-948B-1728B52AA6E4}">
                <adec:decorative xmlns="" xmlns:adec="http://schemas.microsoft.com/office/drawing/2017/decorative" val="1"/>
              </a:ext>
            </a:extLst>
          </p:cNvPr>
          <p:cNvSpPr/>
          <p:nvPr userDrawn="1"/>
        </p:nvSpPr>
        <p:spPr>
          <a:xfrm>
            <a:off x="-8626" y="5120639"/>
            <a:ext cx="12200626" cy="173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25" name="Text Placeholder 2"/>
          <p:cNvSpPr>
            <a:spLocks noGrp="1"/>
          </p:cNvSpPr>
          <p:nvPr>
            <p:ph type="body" idx="1" hasCustomPrompt="1"/>
          </p:nvPr>
        </p:nvSpPr>
        <p:spPr>
          <a:xfrm>
            <a:off x="759402" y="5330449"/>
            <a:ext cx="1938528" cy="557784"/>
          </a:xfrm>
        </p:spPr>
        <p:txBody>
          <a:bodyPr anchor="ctr">
            <a:noAutofit/>
          </a:bodyPr>
          <a:lstStyle>
            <a:lvl1pPr marL="0" indent="0" algn="ctr" defTabSz="914400" rtl="0" eaLnBrk="1" latinLnBrk="0" hangingPunct="1">
              <a:buNone/>
              <a:defRPr lang="en-US" sz="4000" b="1" kern="1200" dirty="0">
                <a:solidFill>
                  <a:srgbClr val="465359"/>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26" name="Content Placeholder 3"/>
          <p:cNvSpPr>
            <a:spLocks noGrp="1"/>
          </p:cNvSpPr>
          <p:nvPr>
            <p:ph sz="half" idx="2" hasCustomPrompt="1"/>
          </p:nvPr>
        </p:nvSpPr>
        <p:spPr>
          <a:xfrm>
            <a:off x="759405"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
        <p:nvSpPr>
          <p:cNvPr id="27" name="Text Placeholder 2"/>
          <p:cNvSpPr>
            <a:spLocks noGrp="1"/>
          </p:cNvSpPr>
          <p:nvPr>
            <p:ph type="body" idx="10" hasCustomPrompt="1"/>
          </p:nvPr>
        </p:nvSpPr>
        <p:spPr>
          <a:xfrm>
            <a:off x="3642897" y="5330449"/>
            <a:ext cx="1938528" cy="557784"/>
          </a:xfrm>
        </p:spPr>
        <p:txBody>
          <a:bodyPr anchor="ctr">
            <a:noAutofit/>
          </a:bodyPr>
          <a:lstStyle>
            <a:lvl1pPr marL="0" indent="0" algn="ctr" defTabSz="914400" rtl="0" eaLnBrk="1" latinLnBrk="0" hangingPunct="1">
              <a:buNone/>
              <a:defRPr lang="en-US" sz="4000" b="1" kern="1200" dirty="0">
                <a:solidFill>
                  <a:schemeClr val="accent1"/>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28" name="Content Placeholder 3"/>
          <p:cNvSpPr>
            <a:spLocks noGrp="1"/>
          </p:cNvSpPr>
          <p:nvPr>
            <p:ph sz="half" idx="11" hasCustomPrompt="1"/>
          </p:nvPr>
        </p:nvSpPr>
        <p:spPr>
          <a:xfrm>
            <a:off x="3642900"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
        <p:nvSpPr>
          <p:cNvPr id="29" name="Text Placeholder 2"/>
          <p:cNvSpPr>
            <a:spLocks noGrp="1"/>
          </p:cNvSpPr>
          <p:nvPr>
            <p:ph type="body" idx="12" hasCustomPrompt="1"/>
          </p:nvPr>
        </p:nvSpPr>
        <p:spPr>
          <a:xfrm>
            <a:off x="6526392" y="5330449"/>
            <a:ext cx="1938528" cy="557784"/>
          </a:xfrm>
        </p:spPr>
        <p:txBody>
          <a:bodyPr anchor="ctr">
            <a:noAutofit/>
          </a:bodyPr>
          <a:lstStyle>
            <a:lvl1pPr marL="0" indent="0" algn="ctr" defTabSz="914400" rtl="0" eaLnBrk="1" latinLnBrk="0" hangingPunct="1">
              <a:buNone/>
              <a:defRPr lang="en-US" sz="4000" b="1" kern="1200" dirty="0">
                <a:solidFill>
                  <a:schemeClr val="accent2"/>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30" name="Content Placeholder 3"/>
          <p:cNvSpPr>
            <a:spLocks noGrp="1"/>
          </p:cNvSpPr>
          <p:nvPr>
            <p:ph sz="half" idx="13" hasCustomPrompt="1"/>
          </p:nvPr>
        </p:nvSpPr>
        <p:spPr>
          <a:xfrm>
            <a:off x="6526395"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
        <p:nvSpPr>
          <p:cNvPr id="31" name="Text Placeholder 2"/>
          <p:cNvSpPr>
            <a:spLocks noGrp="1"/>
          </p:cNvSpPr>
          <p:nvPr>
            <p:ph type="body" idx="14" hasCustomPrompt="1"/>
          </p:nvPr>
        </p:nvSpPr>
        <p:spPr>
          <a:xfrm>
            <a:off x="9409888" y="5330449"/>
            <a:ext cx="1938528" cy="557784"/>
          </a:xfrm>
        </p:spPr>
        <p:txBody>
          <a:bodyPr anchor="ctr">
            <a:noAutofit/>
          </a:bodyPr>
          <a:lstStyle>
            <a:lvl1pPr marL="0" indent="0" algn="ctr" defTabSz="914400" rtl="0" eaLnBrk="1" latinLnBrk="0" hangingPunct="1">
              <a:buNone/>
              <a:defRPr lang="en-US" sz="4000" b="1" kern="1200" dirty="0">
                <a:solidFill>
                  <a:schemeClr val="accent2"/>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32" name="Content Placeholder 3"/>
          <p:cNvSpPr>
            <a:spLocks noGrp="1"/>
          </p:cNvSpPr>
          <p:nvPr>
            <p:ph sz="half" idx="15" hasCustomPrompt="1"/>
          </p:nvPr>
        </p:nvSpPr>
        <p:spPr>
          <a:xfrm>
            <a:off x="9409891"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42553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p:cNvSpPr>
            <a:spLocks noChangeAspect="1"/>
          </p:cNvSpPr>
          <p:nvPr userDrawn="1"/>
        </p:nvSpPr>
        <p:spPr>
          <a:xfrm>
            <a:off x="1"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fld id="{5DB4ED54-5B5E-4A04-93D3-5772E3CE3818}" type="datetime1">
              <a:rPr lang="en-US" smtClean="0"/>
              <a:pPr/>
              <a:t>8/6/2020</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3A98EE3D-8CD1-4C3F-BD1C-C98C9596463C}" type="slidenum">
              <a:rPr lang="en-US" smtClean="0"/>
              <a:pPr/>
              <a:t>‹#›</a:t>
            </a:fld>
            <a:endParaRPr lang="en-US" dirty="0"/>
          </a:p>
        </p:txBody>
      </p:sp>
      <p:sp>
        <p:nvSpPr>
          <p:cNvPr id="9" name="Picture Placeholder 5"/>
          <p:cNvSpPr>
            <a:spLocks noGrp="1"/>
          </p:cNvSpPr>
          <p:nvPr>
            <p:ph type="pic" sz="quarter" idx="13"/>
          </p:nvPr>
        </p:nvSpPr>
        <p:spPr>
          <a:xfrm>
            <a:off x="0" y="5245130"/>
            <a:ext cx="12192000" cy="1612870"/>
          </a:xfrm>
        </p:spPr>
        <p:txBody>
          <a:bodyPr/>
          <a:lstStyle/>
          <a:p>
            <a:r>
              <a:rPr lang="en-US" smtClean="0"/>
              <a:t>Click icon to add picture</a:t>
            </a:r>
            <a:endParaRPr lang="en-US" dirty="0"/>
          </a:p>
        </p:txBody>
      </p:sp>
      <p:sp>
        <p:nvSpPr>
          <p:cNvPr id="10" name="Rectangle 9"/>
          <p:cNvSpPr/>
          <p:nvPr userDrawn="1"/>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userDrawn="1"/>
        </p:nvSpPr>
        <p:spPr>
          <a:xfrm>
            <a:off x="8042147" y="453643"/>
            <a:ext cx="3703320" cy="9855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userDrawn="1"/>
        </p:nvSpPr>
        <p:spPr>
          <a:xfrm>
            <a:off x="4241830" y="457200"/>
            <a:ext cx="3703320"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9529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8/6/2020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4448909"/>
      </p:ext>
    </p:extLst>
  </p:cSld>
  <p:clrMap bg1="lt1" tx1="dk1" bg2="lt2" tx2="dk2" accent1="accent1" accent2="accent2" accent3="accent3" accent4="accent4" accent5="accent5" accent6="accent6" hlink="hlink" folHlink="folHlink"/>
  <p:sldLayoutIdLst>
    <p:sldLayoutId id="2147483674" r:id="rId1"/>
    <p:sldLayoutId id="2147483687" r:id="rId2"/>
    <p:sldLayoutId id="2147483675" r:id="rId3"/>
    <p:sldLayoutId id="2147483676" r:id="rId4"/>
    <p:sldLayoutId id="2147483677" r:id="rId5"/>
    <p:sldLayoutId id="2147483684" r:id="rId6"/>
    <p:sldLayoutId id="2147483678" r:id="rId7"/>
    <p:sldLayoutId id="2147483692" r:id="rId8"/>
    <p:sldLayoutId id="2147483690" r:id="rId9"/>
    <p:sldLayoutId id="2147483691" r:id="rId10"/>
    <p:sldLayoutId id="2147483679" r:id="rId11"/>
    <p:sldLayoutId id="2147483680" r:id="rId12"/>
    <p:sldLayoutId id="2147483688" r:id="rId13"/>
    <p:sldLayoutId id="2147483686" r:id="rId14"/>
    <p:sldLayoutId id="2147483689" r:id="rId15"/>
    <p:sldLayoutId id="2147483683" r:id="rId16"/>
    <p:sldLayoutId id="2147483681" r:id="rId17"/>
    <p:sldLayoutId id="2147483682" r:id="rId18"/>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524" y="0"/>
            <a:ext cx="12188954" cy="6858000"/>
          </a:xfrm>
          <a:prstGeom prst="rect">
            <a:avLst/>
          </a:prstGeom>
        </p:spPr>
      </p:pic>
      <p:sp>
        <p:nvSpPr>
          <p:cNvPr id="2" name="Title Placeholder 1"/>
          <p:cNvSpPr>
            <a:spLocks noGrp="1"/>
          </p:cNvSpPr>
          <p:nvPr>
            <p:ph type="title"/>
          </p:nvPr>
        </p:nvSpPr>
        <p:spPr>
          <a:xfrm>
            <a:off x="381000" y="274638"/>
            <a:ext cx="11430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600200"/>
            <a:ext cx="11430000" cy="4191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039340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chemeClr val="accent1"/>
          </a:solidFill>
          <a:latin typeface="Tahoma" panose="020B0604030504040204" pitchFamily="34" charset="0"/>
          <a:ea typeface="+mj-ea"/>
          <a:cs typeface="Tahoma" panose="020B0604030504040204" pitchFamily="34" charset="0"/>
        </a:defRPr>
      </a:lvl1pPr>
    </p:titleStyle>
    <p:bodyStyle>
      <a:lvl1pPr marL="342900" indent="-342900" algn="l" defTabSz="914400" rtl="0" eaLnBrk="1" latinLnBrk="0" hangingPunct="1">
        <a:spcBef>
          <a:spcPct val="20000"/>
        </a:spcBef>
        <a:buClr>
          <a:srgbClr val="E5B733"/>
        </a:buClr>
        <a:buSzPct val="60000"/>
        <a:buFont typeface="Tahoma" panose="020B0604030504040204" pitchFamily="34" charset="0"/>
        <a:buChar char="▲"/>
        <a:defRPr sz="3000" kern="1200">
          <a:solidFill>
            <a:srgbClr val="58595B"/>
          </a:solidFill>
          <a:latin typeface="Tahoma" panose="020B0604030504040204" pitchFamily="34" charset="0"/>
          <a:ea typeface="+mn-ea"/>
          <a:cs typeface="Tahoma" panose="020B0604030504040204" pitchFamily="34" charset="0"/>
        </a:defRPr>
      </a:lvl1pPr>
      <a:lvl2pPr marL="742950" indent="-285750" algn="l" defTabSz="914400" rtl="0" eaLnBrk="1" latinLnBrk="0" hangingPunct="1">
        <a:spcBef>
          <a:spcPct val="20000"/>
        </a:spcBef>
        <a:buClr>
          <a:srgbClr val="E5B733"/>
        </a:buClr>
        <a:buSzPct val="60000"/>
        <a:buFont typeface="Tahoma" panose="020B0604030504040204" pitchFamily="34" charset="0"/>
        <a:buChar char="▲"/>
        <a:defRPr sz="2600" kern="1200">
          <a:solidFill>
            <a:srgbClr val="58595B"/>
          </a:solidFill>
          <a:latin typeface="Tahoma" panose="020B0604030504040204" pitchFamily="34" charset="0"/>
          <a:ea typeface="+mn-ea"/>
          <a:cs typeface="Tahoma" panose="020B0604030504040204" pitchFamily="34" charset="0"/>
        </a:defRPr>
      </a:lvl2pPr>
      <a:lvl3pPr marL="1143000" indent="-228600" algn="l" defTabSz="914400" rtl="0" eaLnBrk="1" latinLnBrk="0" hangingPunct="1">
        <a:spcBef>
          <a:spcPct val="20000"/>
        </a:spcBef>
        <a:buClr>
          <a:srgbClr val="E5B733"/>
        </a:buClr>
        <a:buSzPct val="60000"/>
        <a:buFont typeface="Tahoma" panose="020B0604030504040204" pitchFamily="34" charset="0"/>
        <a:buChar char="▲"/>
        <a:defRPr sz="2200" kern="1200">
          <a:solidFill>
            <a:srgbClr val="58595B"/>
          </a:solidFill>
          <a:latin typeface="Tahoma" panose="020B0604030504040204" pitchFamily="34" charset="0"/>
          <a:ea typeface="+mn-ea"/>
          <a:cs typeface="Tahoma" panose="020B0604030504040204" pitchFamily="34" charset="0"/>
        </a:defRPr>
      </a:lvl3pPr>
      <a:lvl4pPr marL="1600200" indent="-228600" algn="l" defTabSz="914400" rtl="0" eaLnBrk="1" latinLnBrk="0" hangingPunct="1">
        <a:spcBef>
          <a:spcPct val="20000"/>
        </a:spcBef>
        <a:buClr>
          <a:srgbClr val="E5B733"/>
        </a:buClr>
        <a:buSzPct val="60000"/>
        <a:buFont typeface="Tahoma" panose="020B0604030504040204" pitchFamily="34" charset="0"/>
        <a:buChar char="▲"/>
        <a:defRPr sz="1800" kern="1200">
          <a:solidFill>
            <a:srgbClr val="58595B"/>
          </a:solidFill>
          <a:latin typeface="Tahoma" panose="020B0604030504040204" pitchFamily="34" charset="0"/>
          <a:ea typeface="+mn-ea"/>
          <a:cs typeface="Tahoma" panose="020B0604030504040204" pitchFamily="34" charset="0"/>
        </a:defRPr>
      </a:lvl4pPr>
      <a:lvl5pPr marL="2057400" indent="-228600" algn="l" defTabSz="914400" rtl="0" eaLnBrk="1" latinLnBrk="0" hangingPunct="1">
        <a:spcBef>
          <a:spcPct val="20000"/>
        </a:spcBef>
        <a:buClr>
          <a:srgbClr val="E5B733"/>
        </a:buClr>
        <a:buSzPct val="60000"/>
        <a:buFont typeface="Tahoma" panose="020B0604030504040204" pitchFamily="34" charset="0"/>
        <a:buChar char="▲"/>
        <a:defRPr sz="1800" kern="1200">
          <a:solidFill>
            <a:srgbClr val="58595B"/>
          </a:solidFill>
          <a:latin typeface="Tahoma" panose="020B0604030504040204" pitchFamily="34" charset="0"/>
          <a:ea typeface="+mn-ea"/>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New ADW WIB Gray Swir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4FA23DD-8538-43D1-B808-62141B35DACF}" type="slidenum">
              <a:rPr lang="en-US" altLang="en-US"/>
              <a:pPr/>
              <a:t>‹#›</a:t>
            </a:fld>
            <a:endParaRPr lang="en-US" altLang="en-US"/>
          </a:p>
        </p:txBody>
      </p:sp>
    </p:spTree>
    <p:extLst>
      <p:ext uri="{BB962C8B-B14F-4D97-AF65-F5344CB8AC3E}">
        <p14:creationId xmlns:p14="http://schemas.microsoft.com/office/powerpoint/2010/main" val="80682148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slow">
    <p:fade/>
  </p:transition>
  <p:txStyles>
    <p:titleStyle>
      <a:lvl1pPr algn="ctr" rtl="0" fontAlgn="base">
        <a:spcBef>
          <a:spcPct val="0"/>
        </a:spcBef>
        <a:spcAft>
          <a:spcPct val="0"/>
        </a:spcAft>
        <a:defRPr sz="4000" b="1" kern="1200">
          <a:solidFill>
            <a:srgbClr val="0054A4"/>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000" b="1">
          <a:solidFill>
            <a:srgbClr val="0054A4"/>
          </a:solidFill>
          <a:effectLst>
            <a:outerShdw blurRad="38100" dist="38100" dir="2700000" algn="tl">
              <a:srgbClr val="C0C0C0"/>
            </a:outerShdw>
          </a:effectLst>
          <a:latin typeface="Century Gothic" panose="020B0502020202020204" pitchFamily="34" charset="0"/>
        </a:defRPr>
      </a:lvl2pPr>
      <a:lvl3pPr algn="ctr" rtl="0" fontAlgn="base">
        <a:spcBef>
          <a:spcPct val="0"/>
        </a:spcBef>
        <a:spcAft>
          <a:spcPct val="0"/>
        </a:spcAft>
        <a:defRPr sz="4000" b="1">
          <a:solidFill>
            <a:srgbClr val="0054A4"/>
          </a:solidFill>
          <a:effectLst>
            <a:outerShdw blurRad="38100" dist="38100" dir="2700000" algn="tl">
              <a:srgbClr val="C0C0C0"/>
            </a:outerShdw>
          </a:effectLst>
          <a:latin typeface="Century Gothic" panose="020B0502020202020204" pitchFamily="34" charset="0"/>
        </a:defRPr>
      </a:lvl3pPr>
      <a:lvl4pPr algn="ctr" rtl="0" fontAlgn="base">
        <a:spcBef>
          <a:spcPct val="0"/>
        </a:spcBef>
        <a:spcAft>
          <a:spcPct val="0"/>
        </a:spcAft>
        <a:defRPr sz="4000" b="1">
          <a:solidFill>
            <a:srgbClr val="0054A4"/>
          </a:solidFill>
          <a:effectLst>
            <a:outerShdw blurRad="38100" dist="38100" dir="2700000" algn="tl">
              <a:srgbClr val="C0C0C0"/>
            </a:outerShdw>
          </a:effectLst>
          <a:latin typeface="Century Gothic" panose="020B0502020202020204" pitchFamily="34" charset="0"/>
        </a:defRPr>
      </a:lvl4pPr>
      <a:lvl5pPr algn="ctr" rtl="0" fontAlgn="base">
        <a:spcBef>
          <a:spcPct val="0"/>
        </a:spcBef>
        <a:spcAft>
          <a:spcPct val="0"/>
        </a:spcAft>
        <a:defRPr sz="4000" b="1">
          <a:solidFill>
            <a:srgbClr val="0054A4"/>
          </a:solidFill>
          <a:effectLst>
            <a:outerShdw blurRad="38100" dist="38100" dir="2700000" algn="tl">
              <a:srgbClr val="C0C0C0"/>
            </a:outerShdw>
          </a:effectLst>
          <a:latin typeface="Century Gothic" panose="020B0502020202020204" pitchFamily="34" charset="0"/>
        </a:defRPr>
      </a:lvl5pPr>
      <a:lvl6pPr marL="457200" algn="ctr" rtl="0" fontAlgn="base">
        <a:spcBef>
          <a:spcPct val="0"/>
        </a:spcBef>
        <a:spcAft>
          <a:spcPct val="0"/>
        </a:spcAft>
        <a:defRPr sz="4000" b="1">
          <a:solidFill>
            <a:srgbClr val="0054A4"/>
          </a:solidFill>
          <a:effectLst>
            <a:outerShdw blurRad="38100" dist="38100" dir="2700000" algn="tl">
              <a:srgbClr val="C0C0C0"/>
            </a:outerShdw>
          </a:effectLst>
          <a:latin typeface="Century Gothic" panose="020B0502020202020204" pitchFamily="34" charset="0"/>
        </a:defRPr>
      </a:lvl6pPr>
      <a:lvl7pPr marL="914400" algn="ctr" rtl="0" fontAlgn="base">
        <a:spcBef>
          <a:spcPct val="0"/>
        </a:spcBef>
        <a:spcAft>
          <a:spcPct val="0"/>
        </a:spcAft>
        <a:defRPr sz="4000" b="1">
          <a:solidFill>
            <a:srgbClr val="0054A4"/>
          </a:solidFill>
          <a:effectLst>
            <a:outerShdw blurRad="38100" dist="38100" dir="2700000" algn="tl">
              <a:srgbClr val="C0C0C0"/>
            </a:outerShdw>
          </a:effectLst>
          <a:latin typeface="Century Gothic" panose="020B0502020202020204" pitchFamily="34" charset="0"/>
        </a:defRPr>
      </a:lvl7pPr>
      <a:lvl8pPr marL="1371600" algn="ctr" rtl="0" fontAlgn="base">
        <a:spcBef>
          <a:spcPct val="0"/>
        </a:spcBef>
        <a:spcAft>
          <a:spcPct val="0"/>
        </a:spcAft>
        <a:defRPr sz="4000" b="1">
          <a:solidFill>
            <a:srgbClr val="0054A4"/>
          </a:solidFill>
          <a:effectLst>
            <a:outerShdw blurRad="38100" dist="38100" dir="2700000" algn="tl">
              <a:srgbClr val="C0C0C0"/>
            </a:outerShdw>
          </a:effectLst>
          <a:latin typeface="Century Gothic" panose="020B0502020202020204" pitchFamily="34" charset="0"/>
        </a:defRPr>
      </a:lvl8pPr>
      <a:lvl9pPr marL="1828800" algn="ctr" rtl="0" fontAlgn="base">
        <a:spcBef>
          <a:spcPct val="0"/>
        </a:spcBef>
        <a:spcAft>
          <a:spcPct val="0"/>
        </a:spcAft>
        <a:defRPr sz="4000" b="1">
          <a:solidFill>
            <a:srgbClr val="0054A4"/>
          </a:solidFill>
          <a:effectLst>
            <a:outerShdw blurRad="38100" dist="38100" dir="2700000" algn="tl">
              <a:srgbClr val="C0C0C0"/>
            </a:outerShdw>
          </a:effectLst>
          <a:latin typeface="Century Gothic" panose="020B0502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6C8E6EB-4C59-429B-97E4-72A058CFC4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B5B90362-AFCC-46A9-B41C-A257A8C5B3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F71EF7F1-38BA-471D-8CD4-2A9AE8E355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C0524398-BFB4-4C4A-8317-83B8729F9B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C1FA8F66-3B85-411D-A2A6-A50DF3026D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Placeholder 10" descr="group of employees collaborating"/>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a:solidFill>
            <a:schemeClr val="tx1"/>
          </a:solidFill>
        </p:spPr>
      </p:pic>
      <p:sp>
        <p:nvSpPr>
          <p:cNvPr id="26" name="Rectangle 25">
            <a:extLst>
              <a:ext uri="{FF2B5EF4-FFF2-40B4-BE49-F238E27FC236}">
                <a16:creationId xmlns:a16="http://schemas.microsoft.com/office/drawing/2014/main" id="{4179E790-E691-4202-B7FA-62924FC8D1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065EE0A0-4DA6-4AA2-A475-14DB03C55A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76057"/>
            <a:ext cx="11303626" cy="2034709"/>
          </a:xfrm>
          <a:prstGeom prst="rect">
            <a:avLst/>
          </a:prstGeom>
          <a:solidFill>
            <a:schemeClr val="bg1"/>
          </a:solidFill>
          <a:ln w="6350" cmpd="sng">
            <a:noFill/>
          </a:ln>
          <a:effectLst/>
        </p:spPr>
        <p:style>
          <a:lnRef idx="1">
            <a:schemeClr val="accent1"/>
          </a:lnRef>
          <a:fillRef idx="3">
            <a:schemeClr val="accent1"/>
          </a:fillRef>
          <a:effectRef idx="2">
            <a:schemeClr val="accent1"/>
          </a:effectRef>
          <a:fontRef idx="minor">
            <a:schemeClr val="lt1"/>
          </a:fontRef>
        </p:style>
      </p:sp>
      <p:sp>
        <p:nvSpPr>
          <p:cNvPr id="8" name="Title 7"/>
          <p:cNvSpPr>
            <a:spLocks noGrp="1"/>
          </p:cNvSpPr>
          <p:nvPr>
            <p:ph type="ctrTitle"/>
          </p:nvPr>
        </p:nvSpPr>
        <p:spPr>
          <a:xfrm>
            <a:off x="609599" y="4572000"/>
            <a:ext cx="10965141" cy="895244"/>
          </a:xfrm>
        </p:spPr>
        <p:txBody>
          <a:bodyPr vert="horz" lIns="91440" tIns="45720" rIns="91440" bIns="45720" rtlCol="0" anchor="b">
            <a:normAutofit/>
          </a:bodyPr>
          <a:lstStyle/>
          <a:p>
            <a:r>
              <a:rPr lang="en-US" sz="4000" dirty="0" smtClean="0">
                <a:solidFill>
                  <a:schemeClr val="tx1"/>
                </a:solidFill>
              </a:rPr>
              <a:t>Business Services update</a:t>
            </a:r>
            <a:endParaRPr lang="en-US" sz="4000" dirty="0">
              <a:solidFill>
                <a:schemeClr val="tx1"/>
              </a:solidFill>
            </a:endParaRPr>
          </a:p>
        </p:txBody>
      </p:sp>
      <p:sp>
        <p:nvSpPr>
          <p:cNvPr id="9" name="Subtitle 8"/>
          <p:cNvSpPr>
            <a:spLocks noGrp="1"/>
          </p:cNvSpPr>
          <p:nvPr>
            <p:ph type="subTitle" idx="1"/>
          </p:nvPr>
        </p:nvSpPr>
        <p:spPr>
          <a:xfrm>
            <a:off x="609598" y="5504576"/>
            <a:ext cx="10965142" cy="447491"/>
          </a:xfrm>
        </p:spPr>
        <p:txBody>
          <a:bodyPr vert="horz" lIns="91440" tIns="45720" rIns="91440" bIns="45720" rtlCol="0" anchor="t">
            <a:normAutofit/>
          </a:bodyPr>
          <a:lstStyle/>
          <a:p>
            <a:r>
              <a:rPr lang="en-US" dirty="0" smtClean="0"/>
              <a:t>Stephanie </a:t>
            </a:r>
            <a:r>
              <a:rPr lang="en-US" dirty="0" err="1" smtClean="0"/>
              <a:t>mufic</a:t>
            </a:r>
            <a:endParaRPr lang="en-US" dirty="0"/>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duotone>
              <a:prstClr val="black"/>
              <a:schemeClr val="tx2">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a:xfrm>
            <a:off x="6659880" y="1715122"/>
            <a:ext cx="5532120" cy="4244454"/>
          </a:xfrm>
          <a:prstGeom prst="rect">
            <a:avLst/>
          </a:prstGeom>
        </p:spPr>
      </p:pic>
      <p:sp>
        <p:nvSpPr>
          <p:cNvPr id="11" name="Rectangle 10"/>
          <p:cNvSpPr/>
          <p:nvPr/>
        </p:nvSpPr>
        <p:spPr>
          <a:xfrm>
            <a:off x="6666703" y="1715122"/>
            <a:ext cx="5537305" cy="4244454"/>
          </a:xfrm>
          <a:prstGeom prst="rect">
            <a:avLst/>
          </a:prstGeom>
          <a:solidFill>
            <a:schemeClr val="accent3">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0F0F0"/>
              </a:solidFill>
              <a:effectLst/>
              <a:uLnTx/>
              <a:uFillTx/>
              <a:latin typeface="Tahoma" panose="020B0604030504040204" pitchFamily="34" charset="0"/>
              <a:ea typeface="+mn-ea"/>
              <a:cs typeface="+mn-cs"/>
            </a:endParaRPr>
          </a:p>
        </p:txBody>
      </p:sp>
      <p:sp>
        <p:nvSpPr>
          <p:cNvPr id="12" name="Freeform 11"/>
          <p:cNvSpPr/>
          <p:nvPr/>
        </p:nvSpPr>
        <p:spPr>
          <a:xfrm>
            <a:off x="6654695" y="1524367"/>
            <a:ext cx="2614451" cy="4427839"/>
          </a:xfrm>
          <a:custGeom>
            <a:avLst/>
            <a:gdLst>
              <a:gd name="connsiteX0" fmla="*/ 4010955 w 4010955"/>
              <a:gd name="connsiteY0" fmla="*/ 0 h 6866993"/>
              <a:gd name="connsiteX1" fmla="*/ 0 w 4010955"/>
              <a:gd name="connsiteY1" fmla="*/ 6866993 h 6866993"/>
              <a:gd name="connsiteX2" fmla="*/ 0 w 4010955"/>
              <a:gd name="connsiteY2" fmla="*/ 19284 h 6866993"/>
              <a:gd name="connsiteX3" fmla="*/ 4010955 w 4010955"/>
              <a:gd name="connsiteY3" fmla="*/ 0 h 6866993"/>
            </a:gdLst>
            <a:ahLst/>
            <a:cxnLst>
              <a:cxn ang="0">
                <a:pos x="connsiteX0" y="connsiteY0"/>
              </a:cxn>
              <a:cxn ang="0">
                <a:pos x="connsiteX1" y="connsiteY1"/>
              </a:cxn>
              <a:cxn ang="0">
                <a:pos x="connsiteX2" y="connsiteY2"/>
              </a:cxn>
              <a:cxn ang="0">
                <a:pos x="connsiteX3" y="connsiteY3"/>
              </a:cxn>
            </a:cxnLst>
            <a:rect l="l" t="t" r="r" b="b"/>
            <a:pathLst>
              <a:path w="4010955" h="6866993">
                <a:moveTo>
                  <a:pt x="4010955" y="0"/>
                </a:moveTo>
                <a:lnTo>
                  <a:pt x="0" y="6866993"/>
                </a:lnTo>
                <a:lnTo>
                  <a:pt x="0" y="19284"/>
                </a:lnTo>
                <a:lnTo>
                  <a:pt x="401095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Tahoma" panose="020B0604030504040204" pitchFamily="34" charset="0"/>
              <a:ea typeface="+mn-ea"/>
              <a:cs typeface="+mn-cs"/>
            </a:endParaRPr>
          </a:p>
        </p:txBody>
      </p:sp>
      <p:sp>
        <p:nvSpPr>
          <p:cNvPr id="2" name="Title 1"/>
          <p:cNvSpPr>
            <a:spLocks noGrp="1"/>
          </p:cNvSpPr>
          <p:nvPr>
            <p:ph type="title"/>
          </p:nvPr>
        </p:nvSpPr>
        <p:spPr/>
        <p:txBody>
          <a:bodyPr/>
          <a:lstStyle/>
          <a:p>
            <a:r>
              <a:rPr lang="en-US" dirty="0" smtClean="0"/>
              <a:t>Technological and Operational Needs</a:t>
            </a:r>
            <a:endParaRPr lang="en-US" dirty="0"/>
          </a:p>
        </p:txBody>
      </p:sp>
      <p:sp>
        <p:nvSpPr>
          <p:cNvPr id="3" name="Content Placeholder 2"/>
          <p:cNvSpPr>
            <a:spLocks noGrp="1"/>
          </p:cNvSpPr>
          <p:nvPr>
            <p:ph idx="1"/>
          </p:nvPr>
        </p:nvSpPr>
        <p:spPr>
          <a:xfrm>
            <a:off x="381000" y="1600200"/>
            <a:ext cx="8888146" cy="4191000"/>
          </a:xfrm>
        </p:spPr>
        <p:txBody>
          <a:bodyPr>
            <a:noAutofit/>
          </a:bodyPr>
          <a:lstStyle/>
          <a:p>
            <a:pPr>
              <a:spcBef>
                <a:spcPts val="0"/>
              </a:spcBef>
              <a:spcAft>
                <a:spcPts val="2400"/>
              </a:spcAft>
            </a:pPr>
            <a:r>
              <a:rPr lang="en-US" dirty="0" smtClean="0"/>
              <a:t>Not all of our employees have good internet, good security, good office setups</a:t>
            </a:r>
          </a:p>
          <a:p>
            <a:pPr>
              <a:spcBef>
                <a:spcPts val="0"/>
              </a:spcBef>
              <a:spcAft>
                <a:spcPts val="2400"/>
              </a:spcAft>
            </a:pPr>
            <a:r>
              <a:rPr lang="en-US" dirty="0" smtClean="0"/>
              <a:t>Ergonomics</a:t>
            </a:r>
          </a:p>
          <a:p>
            <a:pPr>
              <a:spcBef>
                <a:spcPts val="0"/>
              </a:spcBef>
              <a:spcAft>
                <a:spcPts val="2400"/>
              </a:spcAft>
            </a:pPr>
            <a:r>
              <a:rPr lang="en-US" dirty="0" smtClean="0"/>
              <a:t>School and daycare closures – </a:t>
            </a:r>
            <a:br>
              <a:rPr lang="en-US" dirty="0" smtClean="0"/>
            </a:br>
            <a:r>
              <a:rPr lang="en-US" sz="2400" i="1" dirty="0" smtClean="0">
                <a:solidFill>
                  <a:schemeClr val="accent1"/>
                </a:solidFill>
              </a:rPr>
              <a:t>how do we support staff</a:t>
            </a:r>
            <a:endParaRPr lang="en-US" i="1" dirty="0" smtClean="0">
              <a:solidFill>
                <a:schemeClr val="accent1"/>
              </a:solidFill>
            </a:endParaRPr>
          </a:p>
          <a:p>
            <a:pPr>
              <a:spcBef>
                <a:spcPts val="0"/>
              </a:spcBef>
              <a:spcAft>
                <a:spcPts val="2400"/>
              </a:spcAft>
            </a:pPr>
            <a:r>
              <a:rPr lang="en-US" dirty="0" smtClean="0"/>
              <a:t>Illness and care</a:t>
            </a:r>
          </a:p>
        </p:txBody>
      </p:sp>
    </p:spTree>
    <p:extLst>
      <p:ext uri="{BB962C8B-B14F-4D97-AF65-F5344CB8AC3E}">
        <p14:creationId xmlns:p14="http://schemas.microsoft.com/office/powerpoint/2010/main" val="323912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064" r="10488"/>
          <a:stretch/>
        </p:blipFill>
        <p:spPr>
          <a:xfrm>
            <a:off x="6683190" y="1715123"/>
            <a:ext cx="5508810" cy="4240464"/>
          </a:xfrm>
          <a:prstGeom prst="rect">
            <a:avLst/>
          </a:prstGeom>
        </p:spPr>
      </p:pic>
      <p:sp>
        <p:nvSpPr>
          <p:cNvPr id="11" name="Rectangle 10"/>
          <p:cNvSpPr/>
          <p:nvPr/>
        </p:nvSpPr>
        <p:spPr>
          <a:xfrm>
            <a:off x="6636274" y="1715122"/>
            <a:ext cx="5555725" cy="4244454"/>
          </a:xfrm>
          <a:prstGeom prst="rect">
            <a:avLst/>
          </a:prstGeom>
          <a:solidFill>
            <a:schemeClr val="accent3">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0F0F0"/>
              </a:solidFill>
              <a:effectLst/>
              <a:uLnTx/>
              <a:uFillTx/>
              <a:latin typeface="Tahoma" panose="020B0604030504040204" pitchFamily="34" charset="0"/>
              <a:ea typeface="+mn-ea"/>
              <a:cs typeface="+mn-cs"/>
            </a:endParaRPr>
          </a:p>
        </p:txBody>
      </p:sp>
      <p:sp>
        <p:nvSpPr>
          <p:cNvPr id="12" name="Freeform 11"/>
          <p:cNvSpPr/>
          <p:nvPr/>
        </p:nvSpPr>
        <p:spPr>
          <a:xfrm>
            <a:off x="6641995" y="1524367"/>
            <a:ext cx="2614451" cy="4427839"/>
          </a:xfrm>
          <a:custGeom>
            <a:avLst/>
            <a:gdLst>
              <a:gd name="connsiteX0" fmla="*/ 4010955 w 4010955"/>
              <a:gd name="connsiteY0" fmla="*/ 0 h 6866993"/>
              <a:gd name="connsiteX1" fmla="*/ 0 w 4010955"/>
              <a:gd name="connsiteY1" fmla="*/ 6866993 h 6866993"/>
              <a:gd name="connsiteX2" fmla="*/ 0 w 4010955"/>
              <a:gd name="connsiteY2" fmla="*/ 19284 h 6866993"/>
              <a:gd name="connsiteX3" fmla="*/ 4010955 w 4010955"/>
              <a:gd name="connsiteY3" fmla="*/ 0 h 6866993"/>
            </a:gdLst>
            <a:ahLst/>
            <a:cxnLst>
              <a:cxn ang="0">
                <a:pos x="connsiteX0" y="connsiteY0"/>
              </a:cxn>
              <a:cxn ang="0">
                <a:pos x="connsiteX1" y="connsiteY1"/>
              </a:cxn>
              <a:cxn ang="0">
                <a:pos x="connsiteX2" y="connsiteY2"/>
              </a:cxn>
              <a:cxn ang="0">
                <a:pos x="connsiteX3" y="connsiteY3"/>
              </a:cxn>
            </a:cxnLst>
            <a:rect l="l" t="t" r="r" b="b"/>
            <a:pathLst>
              <a:path w="4010955" h="6866993">
                <a:moveTo>
                  <a:pt x="4010955" y="0"/>
                </a:moveTo>
                <a:lnTo>
                  <a:pt x="0" y="6866993"/>
                </a:lnTo>
                <a:lnTo>
                  <a:pt x="0" y="19284"/>
                </a:lnTo>
                <a:lnTo>
                  <a:pt x="401095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Tahoma" panose="020B0604030504040204" pitchFamily="34" charset="0"/>
              <a:ea typeface="+mn-ea"/>
              <a:cs typeface="+mn-cs"/>
            </a:endParaRPr>
          </a:p>
        </p:txBody>
      </p:sp>
      <p:sp>
        <p:nvSpPr>
          <p:cNvPr id="2" name="Title 1"/>
          <p:cNvSpPr>
            <a:spLocks noGrp="1"/>
          </p:cNvSpPr>
          <p:nvPr>
            <p:ph type="title"/>
          </p:nvPr>
        </p:nvSpPr>
        <p:spPr/>
        <p:txBody>
          <a:bodyPr/>
          <a:lstStyle/>
          <a:p>
            <a:r>
              <a:rPr lang="en-US" dirty="0" smtClean="0"/>
              <a:t>Legal Needs </a:t>
            </a:r>
            <a:endParaRPr lang="en-US" dirty="0"/>
          </a:p>
        </p:txBody>
      </p:sp>
      <p:sp>
        <p:nvSpPr>
          <p:cNvPr id="3" name="Content Placeholder 2"/>
          <p:cNvSpPr>
            <a:spLocks noGrp="1"/>
          </p:cNvSpPr>
          <p:nvPr>
            <p:ph idx="1"/>
          </p:nvPr>
        </p:nvSpPr>
        <p:spPr>
          <a:xfrm>
            <a:off x="381000" y="1600200"/>
            <a:ext cx="8888146" cy="4191000"/>
          </a:xfrm>
        </p:spPr>
        <p:txBody>
          <a:bodyPr>
            <a:noAutofit/>
          </a:bodyPr>
          <a:lstStyle/>
          <a:p>
            <a:pPr>
              <a:spcBef>
                <a:spcPts val="0"/>
              </a:spcBef>
              <a:spcAft>
                <a:spcPts val="1200"/>
              </a:spcAft>
            </a:pPr>
            <a:r>
              <a:rPr lang="en-US" dirty="0" smtClean="0"/>
              <a:t>OSHA</a:t>
            </a:r>
          </a:p>
          <a:p>
            <a:pPr lvl="1">
              <a:spcBef>
                <a:spcPts val="0"/>
              </a:spcBef>
              <a:spcAft>
                <a:spcPts val="1200"/>
              </a:spcAft>
            </a:pPr>
            <a:r>
              <a:rPr lang="en-US" dirty="0" smtClean="0"/>
              <a:t>Follow OSHA Guidance</a:t>
            </a:r>
          </a:p>
          <a:p>
            <a:pPr lvl="1">
              <a:spcBef>
                <a:spcPts val="0"/>
              </a:spcBef>
              <a:spcAft>
                <a:spcPts val="1200"/>
              </a:spcAft>
            </a:pPr>
            <a:r>
              <a:rPr lang="en-US" dirty="0" smtClean="0"/>
              <a:t>General Duty Standard – Look to CDC</a:t>
            </a:r>
            <a:endParaRPr lang="en-US" dirty="0"/>
          </a:p>
        </p:txBody>
      </p:sp>
    </p:spTree>
    <p:extLst>
      <p:ext uri="{BB962C8B-B14F-4D97-AF65-F5344CB8AC3E}">
        <p14:creationId xmlns:p14="http://schemas.microsoft.com/office/powerpoint/2010/main" val="339321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064" r="10488"/>
          <a:stretch/>
        </p:blipFill>
        <p:spPr>
          <a:xfrm>
            <a:off x="6683190" y="1715123"/>
            <a:ext cx="5508810" cy="4240464"/>
          </a:xfrm>
          <a:prstGeom prst="rect">
            <a:avLst/>
          </a:prstGeom>
        </p:spPr>
      </p:pic>
      <p:sp>
        <p:nvSpPr>
          <p:cNvPr id="11" name="Rectangle 10"/>
          <p:cNvSpPr/>
          <p:nvPr/>
        </p:nvSpPr>
        <p:spPr>
          <a:xfrm>
            <a:off x="6636274" y="1715122"/>
            <a:ext cx="5555725" cy="4244454"/>
          </a:xfrm>
          <a:prstGeom prst="rect">
            <a:avLst/>
          </a:prstGeom>
          <a:solidFill>
            <a:schemeClr val="accent3">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0F0F0"/>
              </a:solidFill>
              <a:effectLst/>
              <a:uLnTx/>
              <a:uFillTx/>
              <a:latin typeface="Tahoma" panose="020B0604030504040204" pitchFamily="34" charset="0"/>
              <a:ea typeface="+mn-ea"/>
              <a:cs typeface="+mn-cs"/>
            </a:endParaRPr>
          </a:p>
        </p:txBody>
      </p:sp>
      <p:sp>
        <p:nvSpPr>
          <p:cNvPr id="12" name="Freeform 11"/>
          <p:cNvSpPr/>
          <p:nvPr/>
        </p:nvSpPr>
        <p:spPr>
          <a:xfrm>
            <a:off x="6641995" y="1524367"/>
            <a:ext cx="2614451" cy="4427839"/>
          </a:xfrm>
          <a:custGeom>
            <a:avLst/>
            <a:gdLst>
              <a:gd name="connsiteX0" fmla="*/ 4010955 w 4010955"/>
              <a:gd name="connsiteY0" fmla="*/ 0 h 6866993"/>
              <a:gd name="connsiteX1" fmla="*/ 0 w 4010955"/>
              <a:gd name="connsiteY1" fmla="*/ 6866993 h 6866993"/>
              <a:gd name="connsiteX2" fmla="*/ 0 w 4010955"/>
              <a:gd name="connsiteY2" fmla="*/ 19284 h 6866993"/>
              <a:gd name="connsiteX3" fmla="*/ 4010955 w 4010955"/>
              <a:gd name="connsiteY3" fmla="*/ 0 h 6866993"/>
            </a:gdLst>
            <a:ahLst/>
            <a:cxnLst>
              <a:cxn ang="0">
                <a:pos x="connsiteX0" y="connsiteY0"/>
              </a:cxn>
              <a:cxn ang="0">
                <a:pos x="connsiteX1" y="connsiteY1"/>
              </a:cxn>
              <a:cxn ang="0">
                <a:pos x="connsiteX2" y="connsiteY2"/>
              </a:cxn>
              <a:cxn ang="0">
                <a:pos x="connsiteX3" y="connsiteY3"/>
              </a:cxn>
            </a:cxnLst>
            <a:rect l="l" t="t" r="r" b="b"/>
            <a:pathLst>
              <a:path w="4010955" h="6866993">
                <a:moveTo>
                  <a:pt x="4010955" y="0"/>
                </a:moveTo>
                <a:lnTo>
                  <a:pt x="0" y="6866993"/>
                </a:lnTo>
                <a:lnTo>
                  <a:pt x="0" y="19284"/>
                </a:lnTo>
                <a:lnTo>
                  <a:pt x="401095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Tahoma" panose="020B0604030504040204" pitchFamily="34" charset="0"/>
              <a:ea typeface="+mn-ea"/>
              <a:cs typeface="+mn-cs"/>
            </a:endParaRPr>
          </a:p>
        </p:txBody>
      </p:sp>
      <p:sp>
        <p:nvSpPr>
          <p:cNvPr id="2" name="Title 1"/>
          <p:cNvSpPr>
            <a:spLocks noGrp="1"/>
          </p:cNvSpPr>
          <p:nvPr>
            <p:ph type="title"/>
          </p:nvPr>
        </p:nvSpPr>
        <p:spPr/>
        <p:txBody>
          <a:bodyPr/>
          <a:lstStyle/>
          <a:p>
            <a:r>
              <a:rPr lang="en-US" dirty="0" smtClean="0"/>
              <a:t>Legal Needs </a:t>
            </a:r>
            <a:endParaRPr lang="en-US" dirty="0"/>
          </a:p>
        </p:txBody>
      </p:sp>
      <p:sp>
        <p:nvSpPr>
          <p:cNvPr id="3" name="Content Placeholder 2"/>
          <p:cNvSpPr>
            <a:spLocks noGrp="1"/>
          </p:cNvSpPr>
          <p:nvPr>
            <p:ph idx="1"/>
          </p:nvPr>
        </p:nvSpPr>
        <p:spPr>
          <a:xfrm>
            <a:off x="381000" y="1600200"/>
            <a:ext cx="8888146" cy="4191000"/>
          </a:xfrm>
        </p:spPr>
        <p:txBody>
          <a:bodyPr>
            <a:noAutofit/>
          </a:bodyPr>
          <a:lstStyle/>
          <a:p>
            <a:pPr>
              <a:spcBef>
                <a:spcPts val="0"/>
              </a:spcBef>
              <a:spcAft>
                <a:spcPts val="1200"/>
              </a:spcAft>
            </a:pPr>
            <a:r>
              <a:rPr lang="en-US" dirty="0" smtClean="0"/>
              <a:t>Workers compensation</a:t>
            </a:r>
          </a:p>
          <a:p>
            <a:pPr lvl="1">
              <a:spcBef>
                <a:spcPts val="0"/>
              </a:spcBef>
              <a:spcAft>
                <a:spcPts val="1200"/>
              </a:spcAft>
            </a:pPr>
            <a:r>
              <a:rPr lang="en-US" dirty="0" smtClean="0"/>
              <a:t>Employee claims COVID19 from work</a:t>
            </a:r>
          </a:p>
          <a:p>
            <a:pPr lvl="1">
              <a:spcBef>
                <a:spcPts val="0"/>
              </a:spcBef>
              <a:spcAft>
                <a:spcPts val="1200"/>
              </a:spcAft>
            </a:pPr>
            <a:r>
              <a:rPr lang="en-US" dirty="0" smtClean="0"/>
              <a:t>This is why you have insurance</a:t>
            </a:r>
          </a:p>
          <a:p>
            <a:pPr lvl="1">
              <a:spcBef>
                <a:spcPts val="0"/>
              </a:spcBef>
              <a:spcAft>
                <a:spcPts val="1200"/>
              </a:spcAft>
            </a:pPr>
            <a:r>
              <a:rPr lang="en-US" dirty="0" smtClean="0"/>
              <a:t>Call carrier let them decide</a:t>
            </a:r>
            <a:endParaRPr lang="en-US" dirty="0"/>
          </a:p>
        </p:txBody>
      </p:sp>
    </p:spTree>
    <p:extLst>
      <p:ext uri="{BB962C8B-B14F-4D97-AF65-F5344CB8AC3E}">
        <p14:creationId xmlns:p14="http://schemas.microsoft.com/office/powerpoint/2010/main" val="391634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064" r="10488"/>
          <a:stretch/>
        </p:blipFill>
        <p:spPr>
          <a:xfrm>
            <a:off x="6683190" y="1715123"/>
            <a:ext cx="5508810" cy="4240464"/>
          </a:xfrm>
          <a:prstGeom prst="rect">
            <a:avLst/>
          </a:prstGeom>
        </p:spPr>
      </p:pic>
      <p:sp>
        <p:nvSpPr>
          <p:cNvPr id="11" name="Rectangle 10"/>
          <p:cNvSpPr/>
          <p:nvPr/>
        </p:nvSpPr>
        <p:spPr>
          <a:xfrm>
            <a:off x="6636274" y="1715122"/>
            <a:ext cx="5555725" cy="4244454"/>
          </a:xfrm>
          <a:prstGeom prst="rect">
            <a:avLst/>
          </a:prstGeom>
          <a:solidFill>
            <a:schemeClr val="accent3">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0F0F0"/>
              </a:solidFill>
              <a:effectLst/>
              <a:uLnTx/>
              <a:uFillTx/>
              <a:latin typeface="Tahoma" panose="020B0604030504040204" pitchFamily="34" charset="0"/>
              <a:ea typeface="+mn-ea"/>
              <a:cs typeface="+mn-cs"/>
            </a:endParaRPr>
          </a:p>
        </p:txBody>
      </p:sp>
      <p:sp>
        <p:nvSpPr>
          <p:cNvPr id="12" name="Freeform 11"/>
          <p:cNvSpPr/>
          <p:nvPr/>
        </p:nvSpPr>
        <p:spPr>
          <a:xfrm>
            <a:off x="6641995" y="1524367"/>
            <a:ext cx="2614451" cy="4427839"/>
          </a:xfrm>
          <a:custGeom>
            <a:avLst/>
            <a:gdLst>
              <a:gd name="connsiteX0" fmla="*/ 4010955 w 4010955"/>
              <a:gd name="connsiteY0" fmla="*/ 0 h 6866993"/>
              <a:gd name="connsiteX1" fmla="*/ 0 w 4010955"/>
              <a:gd name="connsiteY1" fmla="*/ 6866993 h 6866993"/>
              <a:gd name="connsiteX2" fmla="*/ 0 w 4010955"/>
              <a:gd name="connsiteY2" fmla="*/ 19284 h 6866993"/>
              <a:gd name="connsiteX3" fmla="*/ 4010955 w 4010955"/>
              <a:gd name="connsiteY3" fmla="*/ 0 h 6866993"/>
            </a:gdLst>
            <a:ahLst/>
            <a:cxnLst>
              <a:cxn ang="0">
                <a:pos x="connsiteX0" y="connsiteY0"/>
              </a:cxn>
              <a:cxn ang="0">
                <a:pos x="connsiteX1" y="connsiteY1"/>
              </a:cxn>
              <a:cxn ang="0">
                <a:pos x="connsiteX2" y="connsiteY2"/>
              </a:cxn>
              <a:cxn ang="0">
                <a:pos x="connsiteX3" y="connsiteY3"/>
              </a:cxn>
            </a:cxnLst>
            <a:rect l="l" t="t" r="r" b="b"/>
            <a:pathLst>
              <a:path w="4010955" h="6866993">
                <a:moveTo>
                  <a:pt x="4010955" y="0"/>
                </a:moveTo>
                <a:lnTo>
                  <a:pt x="0" y="6866993"/>
                </a:lnTo>
                <a:lnTo>
                  <a:pt x="0" y="19284"/>
                </a:lnTo>
                <a:lnTo>
                  <a:pt x="401095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Tahoma" panose="020B0604030504040204" pitchFamily="34" charset="0"/>
              <a:ea typeface="+mn-ea"/>
              <a:cs typeface="+mn-cs"/>
            </a:endParaRPr>
          </a:p>
        </p:txBody>
      </p:sp>
      <p:sp>
        <p:nvSpPr>
          <p:cNvPr id="2" name="Title 1"/>
          <p:cNvSpPr>
            <a:spLocks noGrp="1"/>
          </p:cNvSpPr>
          <p:nvPr>
            <p:ph type="title"/>
          </p:nvPr>
        </p:nvSpPr>
        <p:spPr/>
        <p:txBody>
          <a:bodyPr/>
          <a:lstStyle/>
          <a:p>
            <a:r>
              <a:rPr lang="en-US" dirty="0" smtClean="0"/>
              <a:t>Legal Needs </a:t>
            </a:r>
            <a:endParaRPr lang="en-US" dirty="0"/>
          </a:p>
        </p:txBody>
      </p:sp>
      <p:sp>
        <p:nvSpPr>
          <p:cNvPr id="3" name="Content Placeholder 2"/>
          <p:cNvSpPr>
            <a:spLocks noGrp="1"/>
          </p:cNvSpPr>
          <p:nvPr>
            <p:ph idx="1"/>
          </p:nvPr>
        </p:nvSpPr>
        <p:spPr>
          <a:xfrm>
            <a:off x="381000" y="1600200"/>
            <a:ext cx="8888146" cy="4191000"/>
          </a:xfrm>
        </p:spPr>
        <p:txBody>
          <a:bodyPr>
            <a:noAutofit/>
          </a:bodyPr>
          <a:lstStyle/>
          <a:p>
            <a:pPr>
              <a:spcBef>
                <a:spcPts val="0"/>
              </a:spcBef>
              <a:spcAft>
                <a:spcPts val="1200"/>
              </a:spcAft>
            </a:pPr>
            <a:r>
              <a:rPr lang="en-US" dirty="0" smtClean="0"/>
              <a:t>ADA</a:t>
            </a:r>
          </a:p>
          <a:p>
            <a:pPr lvl="1">
              <a:spcBef>
                <a:spcPts val="0"/>
              </a:spcBef>
              <a:spcAft>
                <a:spcPts val="1200"/>
              </a:spcAft>
            </a:pPr>
            <a:r>
              <a:rPr lang="en-US" dirty="0" smtClean="0"/>
              <a:t>Employee Cannot Return to Work</a:t>
            </a:r>
          </a:p>
          <a:p>
            <a:pPr lvl="1">
              <a:spcBef>
                <a:spcPts val="0"/>
              </a:spcBef>
              <a:spcAft>
                <a:spcPts val="1200"/>
              </a:spcAft>
            </a:pPr>
            <a:r>
              <a:rPr lang="en-US" dirty="0" smtClean="0"/>
              <a:t>Employee Claims about Masks</a:t>
            </a:r>
            <a:endParaRPr lang="en-US" dirty="0"/>
          </a:p>
        </p:txBody>
      </p:sp>
    </p:spTree>
    <p:extLst>
      <p:ext uri="{BB962C8B-B14F-4D97-AF65-F5344CB8AC3E}">
        <p14:creationId xmlns:p14="http://schemas.microsoft.com/office/powerpoint/2010/main" val="141719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064" r="10488"/>
          <a:stretch/>
        </p:blipFill>
        <p:spPr>
          <a:xfrm>
            <a:off x="6683190" y="1715123"/>
            <a:ext cx="5508810" cy="4240464"/>
          </a:xfrm>
          <a:prstGeom prst="rect">
            <a:avLst/>
          </a:prstGeom>
        </p:spPr>
      </p:pic>
      <p:sp>
        <p:nvSpPr>
          <p:cNvPr id="11" name="Rectangle 10"/>
          <p:cNvSpPr/>
          <p:nvPr/>
        </p:nvSpPr>
        <p:spPr>
          <a:xfrm>
            <a:off x="6636274" y="1715122"/>
            <a:ext cx="5555725" cy="4244454"/>
          </a:xfrm>
          <a:prstGeom prst="rect">
            <a:avLst/>
          </a:prstGeom>
          <a:solidFill>
            <a:schemeClr val="accent3">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0F0F0"/>
              </a:solidFill>
              <a:effectLst/>
              <a:uLnTx/>
              <a:uFillTx/>
              <a:latin typeface="Tahoma" panose="020B0604030504040204" pitchFamily="34" charset="0"/>
              <a:ea typeface="+mn-ea"/>
              <a:cs typeface="+mn-cs"/>
            </a:endParaRPr>
          </a:p>
        </p:txBody>
      </p:sp>
      <p:sp>
        <p:nvSpPr>
          <p:cNvPr id="12" name="Freeform 11"/>
          <p:cNvSpPr/>
          <p:nvPr/>
        </p:nvSpPr>
        <p:spPr>
          <a:xfrm>
            <a:off x="6641995" y="1524367"/>
            <a:ext cx="2614451" cy="4427839"/>
          </a:xfrm>
          <a:custGeom>
            <a:avLst/>
            <a:gdLst>
              <a:gd name="connsiteX0" fmla="*/ 4010955 w 4010955"/>
              <a:gd name="connsiteY0" fmla="*/ 0 h 6866993"/>
              <a:gd name="connsiteX1" fmla="*/ 0 w 4010955"/>
              <a:gd name="connsiteY1" fmla="*/ 6866993 h 6866993"/>
              <a:gd name="connsiteX2" fmla="*/ 0 w 4010955"/>
              <a:gd name="connsiteY2" fmla="*/ 19284 h 6866993"/>
              <a:gd name="connsiteX3" fmla="*/ 4010955 w 4010955"/>
              <a:gd name="connsiteY3" fmla="*/ 0 h 6866993"/>
            </a:gdLst>
            <a:ahLst/>
            <a:cxnLst>
              <a:cxn ang="0">
                <a:pos x="connsiteX0" y="connsiteY0"/>
              </a:cxn>
              <a:cxn ang="0">
                <a:pos x="connsiteX1" y="connsiteY1"/>
              </a:cxn>
              <a:cxn ang="0">
                <a:pos x="connsiteX2" y="connsiteY2"/>
              </a:cxn>
              <a:cxn ang="0">
                <a:pos x="connsiteX3" y="connsiteY3"/>
              </a:cxn>
            </a:cxnLst>
            <a:rect l="l" t="t" r="r" b="b"/>
            <a:pathLst>
              <a:path w="4010955" h="6866993">
                <a:moveTo>
                  <a:pt x="4010955" y="0"/>
                </a:moveTo>
                <a:lnTo>
                  <a:pt x="0" y="6866993"/>
                </a:lnTo>
                <a:lnTo>
                  <a:pt x="0" y="19284"/>
                </a:lnTo>
                <a:lnTo>
                  <a:pt x="401095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Tahoma" panose="020B0604030504040204" pitchFamily="34" charset="0"/>
              <a:ea typeface="+mn-ea"/>
              <a:cs typeface="+mn-cs"/>
            </a:endParaRPr>
          </a:p>
        </p:txBody>
      </p:sp>
      <p:sp>
        <p:nvSpPr>
          <p:cNvPr id="2" name="Title 1"/>
          <p:cNvSpPr>
            <a:spLocks noGrp="1"/>
          </p:cNvSpPr>
          <p:nvPr>
            <p:ph type="title"/>
          </p:nvPr>
        </p:nvSpPr>
        <p:spPr/>
        <p:txBody>
          <a:bodyPr/>
          <a:lstStyle/>
          <a:p>
            <a:r>
              <a:rPr lang="en-US" dirty="0" smtClean="0"/>
              <a:t>Legal Needs </a:t>
            </a:r>
            <a:endParaRPr lang="en-US" dirty="0"/>
          </a:p>
        </p:txBody>
      </p:sp>
      <p:sp>
        <p:nvSpPr>
          <p:cNvPr id="3" name="Content Placeholder 2"/>
          <p:cNvSpPr>
            <a:spLocks noGrp="1"/>
          </p:cNvSpPr>
          <p:nvPr>
            <p:ph idx="1"/>
          </p:nvPr>
        </p:nvSpPr>
        <p:spPr>
          <a:xfrm>
            <a:off x="381000" y="1600200"/>
            <a:ext cx="8888146" cy="4191000"/>
          </a:xfrm>
        </p:spPr>
        <p:txBody>
          <a:bodyPr>
            <a:noAutofit/>
          </a:bodyPr>
          <a:lstStyle/>
          <a:p>
            <a:pPr>
              <a:spcBef>
                <a:spcPts val="0"/>
              </a:spcBef>
              <a:spcAft>
                <a:spcPts val="1200"/>
              </a:spcAft>
            </a:pPr>
            <a:r>
              <a:rPr lang="en-US" dirty="0" smtClean="0"/>
              <a:t>Cross-state </a:t>
            </a:r>
            <a:r>
              <a:rPr lang="en-US" dirty="0"/>
              <a:t>employment </a:t>
            </a:r>
          </a:p>
          <a:p>
            <a:pPr lvl="1">
              <a:spcBef>
                <a:spcPts val="0"/>
              </a:spcBef>
              <a:spcAft>
                <a:spcPts val="1200"/>
              </a:spcAft>
            </a:pPr>
            <a:r>
              <a:rPr lang="en-US" dirty="0" smtClean="0"/>
              <a:t>New Opportunities</a:t>
            </a:r>
          </a:p>
          <a:p>
            <a:pPr lvl="1">
              <a:spcBef>
                <a:spcPts val="0"/>
              </a:spcBef>
              <a:spcAft>
                <a:spcPts val="1200"/>
              </a:spcAft>
            </a:pPr>
            <a:r>
              <a:rPr lang="en-US" dirty="0" smtClean="0"/>
              <a:t>New Requirements</a:t>
            </a:r>
          </a:p>
          <a:p>
            <a:pPr lvl="3">
              <a:spcBef>
                <a:spcPts val="0"/>
              </a:spcBef>
              <a:spcAft>
                <a:spcPts val="1200"/>
              </a:spcAft>
            </a:pPr>
            <a:r>
              <a:rPr lang="en-US" dirty="0" smtClean="0"/>
              <a:t>Payroll Tax</a:t>
            </a:r>
          </a:p>
          <a:p>
            <a:pPr lvl="3">
              <a:spcBef>
                <a:spcPts val="0"/>
              </a:spcBef>
              <a:spcAft>
                <a:spcPts val="1200"/>
              </a:spcAft>
            </a:pPr>
            <a:r>
              <a:rPr lang="en-US" dirty="0" smtClean="0"/>
              <a:t>State Laws</a:t>
            </a:r>
            <a:br>
              <a:rPr lang="en-US" dirty="0" smtClean="0"/>
            </a:br>
            <a:endParaRPr lang="en-US" sz="1200" i="1" dirty="0">
              <a:solidFill>
                <a:schemeClr val="accent1"/>
              </a:solidFill>
            </a:endParaRPr>
          </a:p>
        </p:txBody>
      </p:sp>
    </p:spTree>
    <p:extLst>
      <p:ext uri="{BB962C8B-B14F-4D97-AF65-F5344CB8AC3E}">
        <p14:creationId xmlns:p14="http://schemas.microsoft.com/office/powerpoint/2010/main" val="1684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064" r="10488"/>
          <a:stretch/>
        </p:blipFill>
        <p:spPr>
          <a:xfrm>
            <a:off x="6683190" y="1715123"/>
            <a:ext cx="5508810" cy="4240464"/>
          </a:xfrm>
          <a:prstGeom prst="rect">
            <a:avLst/>
          </a:prstGeom>
        </p:spPr>
      </p:pic>
      <p:sp>
        <p:nvSpPr>
          <p:cNvPr id="11" name="Rectangle 10"/>
          <p:cNvSpPr/>
          <p:nvPr/>
        </p:nvSpPr>
        <p:spPr>
          <a:xfrm>
            <a:off x="6636274" y="1715122"/>
            <a:ext cx="5555725" cy="4244454"/>
          </a:xfrm>
          <a:prstGeom prst="rect">
            <a:avLst/>
          </a:prstGeom>
          <a:solidFill>
            <a:schemeClr val="accent3">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0F0F0"/>
              </a:solidFill>
              <a:effectLst/>
              <a:uLnTx/>
              <a:uFillTx/>
              <a:latin typeface="Tahoma" panose="020B0604030504040204" pitchFamily="34" charset="0"/>
              <a:ea typeface="+mn-ea"/>
              <a:cs typeface="+mn-cs"/>
            </a:endParaRPr>
          </a:p>
        </p:txBody>
      </p:sp>
      <p:sp>
        <p:nvSpPr>
          <p:cNvPr id="12" name="Freeform 11"/>
          <p:cNvSpPr/>
          <p:nvPr/>
        </p:nvSpPr>
        <p:spPr>
          <a:xfrm>
            <a:off x="6641995" y="1524367"/>
            <a:ext cx="2614451" cy="4427839"/>
          </a:xfrm>
          <a:custGeom>
            <a:avLst/>
            <a:gdLst>
              <a:gd name="connsiteX0" fmla="*/ 4010955 w 4010955"/>
              <a:gd name="connsiteY0" fmla="*/ 0 h 6866993"/>
              <a:gd name="connsiteX1" fmla="*/ 0 w 4010955"/>
              <a:gd name="connsiteY1" fmla="*/ 6866993 h 6866993"/>
              <a:gd name="connsiteX2" fmla="*/ 0 w 4010955"/>
              <a:gd name="connsiteY2" fmla="*/ 19284 h 6866993"/>
              <a:gd name="connsiteX3" fmla="*/ 4010955 w 4010955"/>
              <a:gd name="connsiteY3" fmla="*/ 0 h 6866993"/>
            </a:gdLst>
            <a:ahLst/>
            <a:cxnLst>
              <a:cxn ang="0">
                <a:pos x="connsiteX0" y="connsiteY0"/>
              </a:cxn>
              <a:cxn ang="0">
                <a:pos x="connsiteX1" y="connsiteY1"/>
              </a:cxn>
              <a:cxn ang="0">
                <a:pos x="connsiteX2" y="connsiteY2"/>
              </a:cxn>
              <a:cxn ang="0">
                <a:pos x="connsiteX3" y="connsiteY3"/>
              </a:cxn>
            </a:cxnLst>
            <a:rect l="l" t="t" r="r" b="b"/>
            <a:pathLst>
              <a:path w="4010955" h="6866993">
                <a:moveTo>
                  <a:pt x="4010955" y="0"/>
                </a:moveTo>
                <a:lnTo>
                  <a:pt x="0" y="6866993"/>
                </a:lnTo>
                <a:lnTo>
                  <a:pt x="0" y="19284"/>
                </a:lnTo>
                <a:lnTo>
                  <a:pt x="401095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Tahoma" panose="020B0604030504040204" pitchFamily="34" charset="0"/>
              <a:ea typeface="+mn-ea"/>
              <a:cs typeface="+mn-cs"/>
            </a:endParaRPr>
          </a:p>
        </p:txBody>
      </p:sp>
      <p:sp>
        <p:nvSpPr>
          <p:cNvPr id="2" name="Title 1"/>
          <p:cNvSpPr>
            <a:spLocks noGrp="1"/>
          </p:cNvSpPr>
          <p:nvPr>
            <p:ph type="title"/>
          </p:nvPr>
        </p:nvSpPr>
        <p:spPr/>
        <p:txBody>
          <a:bodyPr/>
          <a:lstStyle/>
          <a:p>
            <a:r>
              <a:rPr lang="en-US" dirty="0" smtClean="0"/>
              <a:t>Legal Needs </a:t>
            </a:r>
            <a:endParaRPr lang="en-US" dirty="0"/>
          </a:p>
        </p:txBody>
      </p:sp>
      <p:sp>
        <p:nvSpPr>
          <p:cNvPr id="3" name="Content Placeholder 2"/>
          <p:cNvSpPr>
            <a:spLocks noGrp="1"/>
          </p:cNvSpPr>
          <p:nvPr>
            <p:ph idx="1"/>
          </p:nvPr>
        </p:nvSpPr>
        <p:spPr>
          <a:xfrm>
            <a:off x="381000" y="1600200"/>
            <a:ext cx="8888146" cy="4191000"/>
          </a:xfrm>
        </p:spPr>
        <p:txBody>
          <a:bodyPr>
            <a:noAutofit/>
          </a:bodyPr>
          <a:lstStyle/>
          <a:p>
            <a:pPr>
              <a:spcBef>
                <a:spcPts val="0"/>
              </a:spcBef>
              <a:spcAft>
                <a:spcPts val="1200"/>
              </a:spcAft>
            </a:pPr>
            <a:r>
              <a:rPr lang="en-US" dirty="0" smtClean="0"/>
              <a:t>FFCRA </a:t>
            </a:r>
            <a:r>
              <a:rPr lang="en-US" dirty="0"/>
              <a:t>and </a:t>
            </a:r>
            <a:r>
              <a:rPr lang="en-US" dirty="0" smtClean="0"/>
              <a:t>Colorado Law</a:t>
            </a:r>
          </a:p>
          <a:p>
            <a:pPr lvl="1">
              <a:spcBef>
                <a:spcPts val="0"/>
              </a:spcBef>
              <a:spcAft>
                <a:spcPts val="1200"/>
              </a:spcAft>
            </a:pPr>
            <a:r>
              <a:rPr lang="en-US" dirty="0" smtClean="0"/>
              <a:t>Intermittent Leave</a:t>
            </a:r>
          </a:p>
          <a:p>
            <a:pPr lvl="1">
              <a:spcBef>
                <a:spcPts val="0"/>
              </a:spcBef>
              <a:spcAft>
                <a:spcPts val="1200"/>
              </a:spcAft>
            </a:pPr>
            <a:r>
              <a:rPr lang="en-US" dirty="0" smtClean="0"/>
              <a:t>If 500 or more</a:t>
            </a:r>
          </a:p>
          <a:p>
            <a:pPr lvl="2">
              <a:spcBef>
                <a:spcPts val="0"/>
              </a:spcBef>
              <a:spcAft>
                <a:spcPts val="1200"/>
              </a:spcAft>
            </a:pPr>
            <a:r>
              <a:rPr lang="en-US" dirty="0" smtClean="0"/>
              <a:t>Extra 80 hours</a:t>
            </a:r>
          </a:p>
          <a:p>
            <a:pPr lvl="1">
              <a:spcBef>
                <a:spcPts val="0"/>
              </a:spcBef>
              <a:spcAft>
                <a:spcPts val="1200"/>
              </a:spcAft>
            </a:pPr>
            <a:r>
              <a:rPr lang="en-US" dirty="0" smtClean="0"/>
              <a:t>If fewer than 500</a:t>
            </a:r>
          </a:p>
          <a:p>
            <a:pPr lvl="2">
              <a:spcBef>
                <a:spcPts val="0"/>
              </a:spcBef>
              <a:spcAft>
                <a:spcPts val="1200"/>
              </a:spcAft>
            </a:pPr>
            <a:r>
              <a:rPr lang="en-US" dirty="0" smtClean="0"/>
              <a:t>How much have you paid</a:t>
            </a:r>
          </a:p>
          <a:p>
            <a:pPr lvl="2">
              <a:spcBef>
                <a:spcPts val="0"/>
              </a:spcBef>
              <a:spcAft>
                <a:spcPts val="1200"/>
              </a:spcAft>
            </a:pPr>
            <a:endParaRPr lang="en-US" dirty="0"/>
          </a:p>
          <a:p>
            <a:pPr marL="914400" lvl="2" indent="0">
              <a:spcBef>
                <a:spcPts val="0"/>
              </a:spcBef>
              <a:spcAft>
                <a:spcPts val="1200"/>
              </a:spcAft>
              <a:buNone/>
            </a:pPr>
            <a:endParaRPr lang="en-US" dirty="0"/>
          </a:p>
        </p:txBody>
      </p:sp>
    </p:spTree>
    <p:extLst>
      <p:ext uri="{BB962C8B-B14F-4D97-AF65-F5344CB8AC3E}">
        <p14:creationId xmlns:p14="http://schemas.microsoft.com/office/powerpoint/2010/main" val="295621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064" r="10488"/>
          <a:stretch/>
        </p:blipFill>
        <p:spPr>
          <a:xfrm>
            <a:off x="6683190" y="1715123"/>
            <a:ext cx="5508810" cy="4240464"/>
          </a:xfrm>
          <a:prstGeom prst="rect">
            <a:avLst/>
          </a:prstGeom>
        </p:spPr>
      </p:pic>
      <p:sp>
        <p:nvSpPr>
          <p:cNvPr id="11" name="Rectangle 10"/>
          <p:cNvSpPr/>
          <p:nvPr/>
        </p:nvSpPr>
        <p:spPr>
          <a:xfrm>
            <a:off x="6636274" y="1715122"/>
            <a:ext cx="5555725" cy="4244454"/>
          </a:xfrm>
          <a:prstGeom prst="rect">
            <a:avLst/>
          </a:prstGeom>
          <a:solidFill>
            <a:schemeClr val="accent3">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0F0F0"/>
              </a:solidFill>
              <a:effectLst/>
              <a:uLnTx/>
              <a:uFillTx/>
              <a:latin typeface="Tahoma" panose="020B0604030504040204" pitchFamily="34" charset="0"/>
              <a:ea typeface="+mn-ea"/>
              <a:cs typeface="+mn-cs"/>
            </a:endParaRPr>
          </a:p>
        </p:txBody>
      </p:sp>
      <p:sp>
        <p:nvSpPr>
          <p:cNvPr id="12" name="Freeform 11"/>
          <p:cNvSpPr/>
          <p:nvPr/>
        </p:nvSpPr>
        <p:spPr>
          <a:xfrm>
            <a:off x="6641995" y="1524367"/>
            <a:ext cx="2614451" cy="4427839"/>
          </a:xfrm>
          <a:custGeom>
            <a:avLst/>
            <a:gdLst>
              <a:gd name="connsiteX0" fmla="*/ 4010955 w 4010955"/>
              <a:gd name="connsiteY0" fmla="*/ 0 h 6866993"/>
              <a:gd name="connsiteX1" fmla="*/ 0 w 4010955"/>
              <a:gd name="connsiteY1" fmla="*/ 6866993 h 6866993"/>
              <a:gd name="connsiteX2" fmla="*/ 0 w 4010955"/>
              <a:gd name="connsiteY2" fmla="*/ 19284 h 6866993"/>
              <a:gd name="connsiteX3" fmla="*/ 4010955 w 4010955"/>
              <a:gd name="connsiteY3" fmla="*/ 0 h 6866993"/>
            </a:gdLst>
            <a:ahLst/>
            <a:cxnLst>
              <a:cxn ang="0">
                <a:pos x="connsiteX0" y="connsiteY0"/>
              </a:cxn>
              <a:cxn ang="0">
                <a:pos x="connsiteX1" y="connsiteY1"/>
              </a:cxn>
              <a:cxn ang="0">
                <a:pos x="connsiteX2" y="connsiteY2"/>
              </a:cxn>
              <a:cxn ang="0">
                <a:pos x="connsiteX3" y="connsiteY3"/>
              </a:cxn>
            </a:cxnLst>
            <a:rect l="l" t="t" r="r" b="b"/>
            <a:pathLst>
              <a:path w="4010955" h="6866993">
                <a:moveTo>
                  <a:pt x="4010955" y="0"/>
                </a:moveTo>
                <a:lnTo>
                  <a:pt x="0" y="6866993"/>
                </a:lnTo>
                <a:lnTo>
                  <a:pt x="0" y="19284"/>
                </a:lnTo>
                <a:lnTo>
                  <a:pt x="401095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Tahoma" panose="020B0604030504040204" pitchFamily="34" charset="0"/>
              <a:ea typeface="+mn-ea"/>
              <a:cs typeface="+mn-cs"/>
            </a:endParaRPr>
          </a:p>
        </p:txBody>
      </p:sp>
      <p:sp>
        <p:nvSpPr>
          <p:cNvPr id="2" name="Title 1"/>
          <p:cNvSpPr>
            <a:spLocks noGrp="1"/>
          </p:cNvSpPr>
          <p:nvPr>
            <p:ph type="title"/>
          </p:nvPr>
        </p:nvSpPr>
        <p:spPr/>
        <p:txBody>
          <a:bodyPr/>
          <a:lstStyle/>
          <a:p>
            <a:r>
              <a:rPr lang="en-US" dirty="0" smtClean="0"/>
              <a:t>Legal Needs </a:t>
            </a:r>
            <a:endParaRPr lang="en-US" dirty="0"/>
          </a:p>
        </p:txBody>
      </p:sp>
      <p:sp>
        <p:nvSpPr>
          <p:cNvPr id="3" name="Content Placeholder 2"/>
          <p:cNvSpPr>
            <a:spLocks noGrp="1"/>
          </p:cNvSpPr>
          <p:nvPr>
            <p:ph idx="1"/>
          </p:nvPr>
        </p:nvSpPr>
        <p:spPr>
          <a:xfrm>
            <a:off x="381000" y="1600200"/>
            <a:ext cx="8888146" cy="4191000"/>
          </a:xfrm>
        </p:spPr>
        <p:txBody>
          <a:bodyPr>
            <a:noAutofit/>
          </a:bodyPr>
          <a:lstStyle/>
          <a:p>
            <a:pPr>
              <a:spcBef>
                <a:spcPts val="0"/>
              </a:spcBef>
              <a:spcAft>
                <a:spcPts val="1200"/>
              </a:spcAft>
            </a:pPr>
            <a:r>
              <a:rPr lang="en-US" dirty="0" smtClean="0"/>
              <a:t>Wage </a:t>
            </a:r>
            <a:r>
              <a:rPr lang="en-US" dirty="0"/>
              <a:t>and </a:t>
            </a:r>
            <a:r>
              <a:rPr lang="en-US" dirty="0" smtClean="0"/>
              <a:t>hour</a:t>
            </a:r>
          </a:p>
          <a:p>
            <a:pPr lvl="1">
              <a:spcBef>
                <a:spcPts val="0"/>
              </a:spcBef>
              <a:spcAft>
                <a:spcPts val="1200"/>
              </a:spcAft>
            </a:pPr>
            <a:r>
              <a:rPr lang="en-US" dirty="0" smtClean="0"/>
              <a:t>Compressed Schedules and Colorado Law</a:t>
            </a:r>
          </a:p>
          <a:p>
            <a:pPr lvl="1">
              <a:spcBef>
                <a:spcPts val="0"/>
              </a:spcBef>
              <a:spcAft>
                <a:spcPts val="1200"/>
              </a:spcAft>
            </a:pPr>
            <a:r>
              <a:rPr lang="en-US" dirty="0" smtClean="0"/>
              <a:t>Public Sector Employers Can Furlough Exempt</a:t>
            </a:r>
          </a:p>
          <a:p>
            <a:pPr lvl="1">
              <a:spcBef>
                <a:spcPts val="0"/>
              </a:spcBef>
              <a:spcAft>
                <a:spcPts val="1200"/>
              </a:spcAft>
            </a:pPr>
            <a:r>
              <a:rPr lang="en-US" dirty="0" smtClean="0"/>
              <a:t>Private Sector Exempt Concerns</a:t>
            </a:r>
          </a:p>
          <a:p>
            <a:pPr lvl="2">
              <a:spcBef>
                <a:spcPts val="0"/>
              </a:spcBef>
              <a:spcAft>
                <a:spcPts val="1200"/>
              </a:spcAft>
            </a:pPr>
            <a:endParaRPr lang="en-US" dirty="0" smtClean="0"/>
          </a:p>
          <a:p>
            <a:pPr marL="457200" lvl="1" indent="0">
              <a:spcBef>
                <a:spcPts val="0"/>
              </a:spcBef>
              <a:spcAft>
                <a:spcPts val="1200"/>
              </a:spcAft>
              <a:buNone/>
            </a:pPr>
            <a:endParaRPr lang="en-US" dirty="0"/>
          </a:p>
        </p:txBody>
      </p:sp>
    </p:spTree>
    <p:extLst>
      <p:ext uri="{BB962C8B-B14F-4D97-AF65-F5344CB8AC3E}">
        <p14:creationId xmlns:p14="http://schemas.microsoft.com/office/powerpoint/2010/main" val="359573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52600"/>
            <a:ext cx="11430000" cy="1143000"/>
          </a:xfrm>
        </p:spPr>
        <p:txBody>
          <a:bodyPr>
            <a:normAutofit fontScale="90000"/>
          </a:bodyPr>
          <a:lstStyle/>
          <a:p>
            <a:pPr algn="r"/>
            <a:r>
              <a:rPr lang="en-US" dirty="0" smtClean="0"/>
              <a:t>Ongoing</a:t>
            </a:r>
            <a:br>
              <a:rPr lang="en-US" dirty="0" smtClean="0"/>
            </a:br>
            <a:r>
              <a:rPr lang="en-US" dirty="0" smtClean="0"/>
              <a:t>Mental and </a:t>
            </a:r>
            <a:br>
              <a:rPr lang="en-US" dirty="0" smtClean="0"/>
            </a:br>
            <a:r>
              <a:rPr lang="en-US" dirty="0" smtClean="0"/>
              <a:t>Physical Health</a:t>
            </a:r>
            <a:endParaRPr lang="en-US" dirty="0"/>
          </a:p>
        </p:txBody>
      </p:sp>
      <p:sp>
        <p:nvSpPr>
          <p:cNvPr id="3" name="Content Placeholder 2"/>
          <p:cNvSpPr>
            <a:spLocks noGrp="1"/>
          </p:cNvSpPr>
          <p:nvPr>
            <p:ph idx="1"/>
          </p:nvPr>
        </p:nvSpPr>
        <p:spPr>
          <a:xfrm>
            <a:off x="0" y="2133600"/>
            <a:ext cx="11430000" cy="4191000"/>
          </a:xfrm>
        </p:spPr>
        <p:txBody>
          <a:bodyPr/>
          <a:lstStyle/>
          <a:p>
            <a:pPr marL="457200" lvl="1" indent="0" algn="r">
              <a:buNone/>
            </a:pPr>
            <a:endParaRPr lang="en-US" sz="2000" dirty="0" smtClean="0"/>
          </a:p>
          <a:p>
            <a:pPr marL="914400" lvl="2" indent="0" algn="r">
              <a:buNone/>
            </a:pPr>
            <a:endParaRPr lang="en-US" sz="2800" dirty="0" smtClean="0"/>
          </a:p>
          <a:p>
            <a:pPr marL="457200" lvl="1" indent="0" algn="r">
              <a:buNone/>
            </a:pPr>
            <a:endParaRPr lang="en-US" sz="2800" dirty="0" smtClean="0"/>
          </a:p>
        </p:txBody>
      </p:sp>
      <p:sp>
        <p:nvSpPr>
          <p:cNvPr id="11" name="Freeform 10"/>
          <p:cNvSpPr/>
          <p:nvPr/>
        </p:nvSpPr>
        <p:spPr>
          <a:xfrm flipV="1">
            <a:off x="266" y="0"/>
            <a:ext cx="6669348" cy="5981646"/>
          </a:xfrm>
          <a:custGeom>
            <a:avLst/>
            <a:gdLst>
              <a:gd name="connsiteX0" fmla="*/ 0 w 7594899"/>
              <a:gd name="connsiteY0" fmla="*/ 0 h 5970494"/>
              <a:gd name="connsiteX1" fmla="*/ 7594899 w 7594899"/>
              <a:gd name="connsiteY1" fmla="*/ 0 h 5970494"/>
              <a:gd name="connsiteX2" fmla="*/ 4034118 w 7594899"/>
              <a:gd name="connsiteY2" fmla="*/ 5970494 h 5970494"/>
              <a:gd name="connsiteX3" fmla="*/ 0 w 7594899"/>
              <a:gd name="connsiteY3" fmla="*/ 5970494 h 5970494"/>
              <a:gd name="connsiteX4" fmla="*/ 0 w 7594899"/>
              <a:gd name="connsiteY4" fmla="*/ 0 h 5970494"/>
              <a:gd name="connsiteX0" fmla="*/ 0 w 7594899"/>
              <a:gd name="connsiteY0" fmla="*/ 0 h 5970494"/>
              <a:gd name="connsiteX1" fmla="*/ 7594899 w 7594899"/>
              <a:gd name="connsiteY1" fmla="*/ 0 h 5970494"/>
              <a:gd name="connsiteX2" fmla="*/ 4034118 w 7594899"/>
              <a:gd name="connsiteY2" fmla="*/ 5970494 h 5970494"/>
              <a:gd name="connsiteX3" fmla="*/ 925551 w 7594899"/>
              <a:gd name="connsiteY3" fmla="*/ 5970494 h 5970494"/>
              <a:gd name="connsiteX4" fmla="*/ 0 w 7594899"/>
              <a:gd name="connsiteY4" fmla="*/ 0 h 5970494"/>
              <a:gd name="connsiteX0" fmla="*/ 0 w 6669348"/>
              <a:gd name="connsiteY0" fmla="*/ 0 h 5981646"/>
              <a:gd name="connsiteX1" fmla="*/ 6669348 w 6669348"/>
              <a:gd name="connsiteY1" fmla="*/ 11152 h 5981646"/>
              <a:gd name="connsiteX2" fmla="*/ 3108567 w 6669348"/>
              <a:gd name="connsiteY2" fmla="*/ 5981646 h 5981646"/>
              <a:gd name="connsiteX3" fmla="*/ 0 w 6669348"/>
              <a:gd name="connsiteY3" fmla="*/ 5981646 h 5981646"/>
              <a:gd name="connsiteX4" fmla="*/ 0 w 6669348"/>
              <a:gd name="connsiteY4" fmla="*/ 0 h 5981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9348" h="5981646">
                <a:moveTo>
                  <a:pt x="0" y="0"/>
                </a:moveTo>
                <a:lnTo>
                  <a:pt x="6669348" y="11152"/>
                </a:lnTo>
                <a:lnTo>
                  <a:pt x="3108567" y="5981646"/>
                </a:lnTo>
                <a:lnTo>
                  <a:pt x="0" y="5981646"/>
                </a:lnTo>
                <a:lnTo>
                  <a:pt x="0" y="0"/>
                </a:lnTo>
                <a:close/>
              </a:path>
            </a:pathLst>
          </a:custGeom>
          <a:blipFill dpi="0" rotWithShape="0">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a:fillRect l="-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Calibri"/>
              <a:ea typeface="+mn-ea"/>
              <a:cs typeface="+mn-cs"/>
            </a:endParaRPr>
          </a:p>
        </p:txBody>
      </p:sp>
    </p:spTree>
    <p:extLst>
      <p:ext uri="{BB962C8B-B14F-4D97-AF65-F5344CB8AC3E}">
        <p14:creationId xmlns:p14="http://schemas.microsoft.com/office/powerpoint/2010/main" val="350573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 Lorrie Ray</a:t>
            </a:r>
            <a:endParaRPr lang="en-US" dirty="0"/>
          </a:p>
        </p:txBody>
      </p:sp>
      <p:sp>
        <p:nvSpPr>
          <p:cNvPr id="4" name="Text Placeholder 3"/>
          <p:cNvSpPr>
            <a:spLocks noGrp="1"/>
          </p:cNvSpPr>
          <p:nvPr>
            <p:ph type="body" idx="1"/>
          </p:nvPr>
        </p:nvSpPr>
        <p:spPr/>
        <p:txBody>
          <a:bodyPr/>
          <a:lstStyle/>
          <a:p>
            <a:r>
              <a:rPr lang="en-US" smtClean="0"/>
              <a:t>Lray@EmployersCouncil.org </a:t>
            </a:r>
            <a:endParaRPr lang="en-US" dirty="0"/>
          </a:p>
        </p:txBody>
      </p:sp>
    </p:spTree>
    <p:extLst>
      <p:ext uri="{BB962C8B-B14F-4D97-AF65-F5344CB8AC3E}">
        <p14:creationId xmlns:p14="http://schemas.microsoft.com/office/powerpoint/2010/main" val="227441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39" name="Picture 339" descr="Blue Intro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540" name="Picture 340" descr="ADW WIB"/>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019800" y="2022476"/>
            <a:ext cx="2362200" cy="720725"/>
          </a:xfrm>
          <a:prstGeom prst="rect">
            <a:avLst/>
          </a:prstGeom>
          <a:noFill/>
          <a:extLst>
            <a:ext uri="{909E8E84-426E-40DD-AFC4-6F175D3DCCD1}">
              <a14:hiddenFill xmlns:a14="http://schemas.microsoft.com/office/drawing/2010/main">
                <a:solidFill>
                  <a:srgbClr val="FFFFFF"/>
                </a:solidFill>
              </a14:hiddenFill>
            </a:ext>
          </a:extLst>
        </p:spPr>
      </p:pic>
      <p:sp>
        <p:nvSpPr>
          <p:cNvPr id="51541" name="Text Box 341"/>
          <p:cNvSpPr txBox="1">
            <a:spLocks noChangeArrowheads="1"/>
          </p:cNvSpPr>
          <p:nvPr/>
        </p:nvSpPr>
        <p:spPr bwMode="auto">
          <a:xfrm>
            <a:off x="1905000" y="5029200"/>
            <a:ext cx="8915400" cy="76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lnSpc>
                <a:spcPct val="70000"/>
              </a:lnSpc>
              <a:spcBef>
                <a:spcPct val="50000"/>
              </a:spcBef>
              <a:spcAft>
                <a:spcPct val="0"/>
              </a:spcAft>
            </a:pPr>
            <a:r>
              <a:rPr lang="en-US" altLang="en-US" sz="2800" dirty="0">
                <a:solidFill>
                  <a:srgbClr val="FFFFFF"/>
                </a:solidFill>
                <a:latin typeface="Century Gothic" panose="020B0502020202020204" pitchFamily="34" charset="0"/>
              </a:rPr>
              <a:t>Economic Recovery Snapshot</a:t>
            </a:r>
          </a:p>
          <a:p>
            <a:pPr eaLnBrk="0" fontAlgn="base" hangingPunct="0">
              <a:lnSpc>
                <a:spcPct val="70000"/>
              </a:lnSpc>
              <a:spcBef>
                <a:spcPct val="50000"/>
              </a:spcBef>
              <a:spcAft>
                <a:spcPct val="0"/>
              </a:spcAft>
            </a:pPr>
            <a:r>
              <a:rPr lang="en-US" altLang="en-US" sz="2000" dirty="0">
                <a:solidFill>
                  <a:srgbClr val="FFFFFF"/>
                </a:solidFill>
                <a:latin typeface="Century Gothic" panose="020B0502020202020204" pitchFamily="34" charset="0"/>
              </a:rPr>
              <a:t>Week of August 3, 2020</a:t>
            </a:r>
          </a:p>
        </p:txBody>
      </p:sp>
    </p:spTree>
    <p:extLst>
      <p:ext uri="{BB962C8B-B14F-4D97-AF65-F5344CB8AC3E}">
        <p14:creationId xmlns:p14="http://schemas.microsoft.com/office/powerpoint/2010/main" val="242526320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9600" y="600498"/>
            <a:ext cx="4784435" cy="6191622"/>
          </a:xfrm>
        </p:spPr>
      </p:pic>
      <p:sp>
        <p:nvSpPr>
          <p:cNvPr id="4" name="Text Placeholder 3"/>
          <p:cNvSpPr>
            <a:spLocks noGrp="1"/>
          </p:cNvSpPr>
          <p:nvPr>
            <p:ph type="body" sz="half" idx="2"/>
          </p:nvPr>
        </p:nvSpPr>
        <p:spPr/>
        <p:txBody>
          <a:bodyPr>
            <a:normAutofit/>
          </a:bodyPr>
          <a:lstStyle/>
          <a:p>
            <a:r>
              <a:rPr lang="en-US" sz="4400" dirty="0"/>
              <a:t>Business </a:t>
            </a:r>
            <a:r>
              <a:rPr lang="en-US" sz="4400" dirty="0" smtClean="0"/>
              <a:t>Services Goes Virtual</a:t>
            </a:r>
            <a:endParaRPr lang="en-US" sz="4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88" y="1258230"/>
            <a:ext cx="3302389" cy="1072857"/>
          </a:xfrm>
          <a:prstGeom prst="rect">
            <a:avLst/>
          </a:prstGeom>
        </p:spPr>
      </p:pic>
    </p:spTree>
    <p:extLst>
      <p:ext uri="{BB962C8B-B14F-4D97-AF65-F5344CB8AC3E}">
        <p14:creationId xmlns:p14="http://schemas.microsoft.com/office/powerpoint/2010/main" val="2503315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BB69B-CDD4-4A51-A029-CA56CE1EF84F}"/>
              </a:ext>
            </a:extLst>
          </p:cNvPr>
          <p:cNvSpPr>
            <a:spLocks noGrp="1"/>
          </p:cNvSpPr>
          <p:nvPr>
            <p:ph type="title"/>
          </p:nvPr>
        </p:nvSpPr>
        <p:spPr>
          <a:xfrm>
            <a:off x="1981200" y="76200"/>
            <a:ext cx="8229600" cy="639762"/>
          </a:xfrm>
        </p:spPr>
        <p:txBody>
          <a:bodyPr/>
          <a:lstStyle/>
          <a:p>
            <a:r>
              <a:rPr lang="en-US" dirty="0"/>
              <a:t>Recovery Progression</a:t>
            </a:r>
          </a:p>
        </p:txBody>
      </p:sp>
      <p:sp>
        <p:nvSpPr>
          <p:cNvPr id="6" name="TextBox 5">
            <a:extLst>
              <a:ext uri="{FF2B5EF4-FFF2-40B4-BE49-F238E27FC236}">
                <a16:creationId xmlns:a16="http://schemas.microsoft.com/office/drawing/2014/main" id="{E33C9033-CEA2-49E2-A112-5027C66969FE}"/>
              </a:ext>
            </a:extLst>
          </p:cNvPr>
          <p:cNvSpPr txBox="1"/>
          <p:nvPr/>
        </p:nvSpPr>
        <p:spPr>
          <a:xfrm>
            <a:off x="1752600" y="4114801"/>
            <a:ext cx="8763000" cy="2031325"/>
          </a:xfrm>
          <a:prstGeom prst="rect">
            <a:avLst/>
          </a:prstGeom>
          <a:noFill/>
        </p:spPr>
        <p:txBody>
          <a:bodyPr wrap="square" rtlCol="0">
            <a:spAutoFit/>
          </a:bodyPr>
          <a:lstStyle/>
          <a:p>
            <a:pPr fontAlgn="base">
              <a:spcBef>
                <a:spcPct val="0"/>
              </a:spcBef>
              <a:spcAft>
                <a:spcPct val="0"/>
              </a:spcAft>
            </a:pPr>
            <a:r>
              <a:rPr lang="en-US" dirty="0">
                <a:solidFill>
                  <a:srgbClr val="000000"/>
                </a:solidFill>
                <a:latin typeface="Arial" panose="020B0604020202020204" pitchFamily="34" charset="0"/>
              </a:rPr>
              <a:t>These waterfall graphs show the downward trends week over week in both initial continued unemployment claims in Arapahoe and Douglas counties, with a slight rise in initial claims. The fact that continued claims (left graph) have gone down nine weeks in a row suggests people are returning to work slowly.</a:t>
            </a:r>
          </a:p>
          <a:p>
            <a:pPr fontAlgn="base">
              <a:spcBef>
                <a:spcPct val="0"/>
              </a:spcBef>
              <a:spcAft>
                <a:spcPct val="0"/>
              </a:spcAft>
            </a:pPr>
            <a:endParaRPr lang="en-US" dirty="0">
              <a:solidFill>
                <a:srgbClr val="000000"/>
              </a:solidFill>
              <a:latin typeface="Arial" panose="020B0604020202020204" pitchFamily="34" charset="0"/>
            </a:endParaRPr>
          </a:p>
          <a:p>
            <a:pPr fontAlgn="base">
              <a:spcBef>
                <a:spcPct val="0"/>
              </a:spcBef>
              <a:spcAft>
                <a:spcPct val="0"/>
              </a:spcAft>
            </a:pPr>
            <a:r>
              <a:rPr lang="en-US" dirty="0">
                <a:solidFill>
                  <a:srgbClr val="000000"/>
                </a:solidFill>
                <a:latin typeface="Arial" panose="020B0604020202020204" pitchFamily="34" charset="0"/>
              </a:rPr>
              <a:t>For perspective, the week of July 11, 2020, there were 38,674 continuing unemployment insurance claims in the two-county region.</a:t>
            </a:r>
          </a:p>
        </p:txBody>
      </p:sp>
      <p:pic>
        <p:nvPicPr>
          <p:cNvPr id="4" name="Picture 3">
            <a:extLst>
              <a:ext uri="{FF2B5EF4-FFF2-40B4-BE49-F238E27FC236}">
                <a16:creationId xmlns:a16="http://schemas.microsoft.com/office/drawing/2014/main" id="{138D24FC-829C-4758-975B-3508B66DED42}"/>
              </a:ext>
            </a:extLst>
          </p:cNvPr>
          <p:cNvPicPr>
            <a:picLocks noChangeAspect="1"/>
          </p:cNvPicPr>
          <p:nvPr/>
        </p:nvPicPr>
        <p:blipFill>
          <a:blip r:embed="rId2"/>
          <a:stretch>
            <a:fillRect/>
          </a:stretch>
        </p:blipFill>
        <p:spPr>
          <a:xfrm>
            <a:off x="1600200" y="865031"/>
            <a:ext cx="4291824" cy="3100701"/>
          </a:xfrm>
          <a:prstGeom prst="rect">
            <a:avLst/>
          </a:prstGeom>
        </p:spPr>
      </p:pic>
      <p:pic>
        <p:nvPicPr>
          <p:cNvPr id="5" name="Picture 4">
            <a:extLst>
              <a:ext uri="{FF2B5EF4-FFF2-40B4-BE49-F238E27FC236}">
                <a16:creationId xmlns:a16="http://schemas.microsoft.com/office/drawing/2014/main" id="{779DBDEA-E823-4BBA-942D-6E768289B60B}"/>
              </a:ext>
            </a:extLst>
          </p:cNvPr>
          <p:cNvPicPr>
            <a:picLocks noChangeAspect="1"/>
          </p:cNvPicPr>
          <p:nvPr/>
        </p:nvPicPr>
        <p:blipFill>
          <a:blip r:embed="rId3"/>
          <a:stretch>
            <a:fillRect/>
          </a:stretch>
        </p:blipFill>
        <p:spPr>
          <a:xfrm>
            <a:off x="6223776" y="880742"/>
            <a:ext cx="4291824" cy="3097291"/>
          </a:xfrm>
          <a:prstGeom prst="rect">
            <a:avLst/>
          </a:prstGeom>
        </p:spPr>
      </p:pic>
    </p:spTree>
    <p:extLst>
      <p:ext uri="{BB962C8B-B14F-4D97-AF65-F5344CB8AC3E}">
        <p14:creationId xmlns:p14="http://schemas.microsoft.com/office/powerpoint/2010/main" val="324553635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B6AA-1BEE-43E3-9AE6-A6E763858578}"/>
              </a:ext>
            </a:extLst>
          </p:cNvPr>
          <p:cNvSpPr>
            <a:spLocks noGrp="1"/>
          </p:cNvSpPr>
          <p:nvPr>
            <p:ph type="title"/>
          </p:nvPr>
        </p:nvSpPr>
        <p:spPr>
          <a:xfrm>
            <a:off x="1905000" y="33779"/>
            <a:ext cx="8229600" cy="698058"/>
          </a:xfrm>
        </p:spPr>
        <p:txBody>
          <a:bodyPr/>
          <a:lstStyle/>
          <a:p>
            <a:r>
              <a:rPr lang="en-US" sz="2400" dirty="0"/>
              <a:t>Current Registrants at Arapahoe/Douglas Works! Customer Base</a:t>
            </a:r>
          </a:p>
        </p:txBody>
      </p:sp>
      <p:sp>
        <p:nvSpPr>
          <p:cNvPr id="6" name="TextBox 5">
            <a:extLst>
              <a:ext uri="{FF2B5EF4-FFF2-40B4-BE49-F238E27FC236}">
                <a16:creationId xmlns:a16="http://schemas.microsoft.com/office/drawing/2014/main" id="{A6473E93-8631-4CA2-9442-EC9505FD535C}"/>
              </a:ext>
            </a:extLst>
          </p:cNvPr>
          <p:cNvSpPr txBox="1"/>
          <p:nvPr/>
        </p:nvSpPr>
        <p:spPr>
          <a:xfrm>
            <a:off x="1752600" y="4800600"/>
            <a:ext cx="8763000" cy="1600438"/>
          </a:xfrm>
          <a:prstGeom prst="rect">
            <a:avLst/>
          </a:prstGeom>
          <a:noFill/>
        </p:spPr>
        <p:txBody>
          <a:bodyPr wrap="square" rtlCol="0">
            <a:spAutoFit/>
          </a:bodyPr>
          <a:lstStyle/>
          <a:p>
            <a:pPr fontAlgn="base">
              <a:spcBef>
                <a:spcPct val="0"/>
              </a:spcBef>
              <a:spcAft>
                <a:spcPct val="0"/>
              </a:spcAft>
            </a:pPr>
            <a:r>
              <a:rPr lang="en-US" sz="1400" dirty="0">
                <a:solidFill>
                  <a:srgbClr val="000000"/>
                </a:solidFill>
                <a:latin typeface="Arial" panose="020B0604020202020204" pitchFamily="34" charset="0"/>
              </a:rPr>
              <a:t>These graphs show the Connecting Colorado registrants in greater metro Denver. These are people being served by the workforce system in the region, including Arapahoe/Douglas Works! </a:t>
            </a:r>
          </a:p>
          <a:p>
            <a:pPr fontAlgn="base">
              <a:spcBef>
                <a:spcPct val="0"/>
              </a:spcBef>
              <a:spcAft>
                <a:spcPct val="0"/>
              </a:spcAft>
            </a:pPr>
            <a:endParaRPr lang="en-US" sz="1400" dirty="0">
              <a:solidFill>
                <a:srgbClr val="000000"/>
              </a:solidFill>
              <a:latin typeface="Arial" panose="020B0604020202020204" pitchFamily="34" charset="0"/>
            </a:endParaRPr>
          </a:p>
          <a:p>
            <a:pPr fontAlgn="base">
              <a:spcBef>
                <a:spcPct val="0"/>
              </a:spcBef>
              <a:spcAft>
                <a:spcPct val="0"/>
              </a:spcAft>
            </a:pPr>
            <a:r>
              <a:rPr lang="en-US" sz="1400" dirty="0">
                <a:solidFill>
                  <a:srgbClr val="000000"/>
                </a:solidFill>
                <a:latin typeface="Arial" panose="020B0604020202020204" pitchFamily="34" charset="0"/>
              </a:rPr>
              <a:t>Notes: </a:t>
            </a:r>
          </a:p>
          <a:p>
            <a:pPr marL="285750" indent="-285750" fontAlgn="base">
              <a:spcBef>
                <a:spcPct val="0"/>
              </a:spcBef>
              <a:spcAft>
                <a:spcPct val="0"/>
              </a:spcAft>
              <a:buFont typeface="Arial" panose="020B0604020202020204" pitchFamily="34" charset="0"/>
              <a:buChar char="•"/>
            </a:pPr>
            <a:r>
              <a:rPr lang="en-US" sz="1400" dirty="0">
                <a:solidFill>
                  <a:srgbClr val="000000"/>
                </a:solidFill>
                <a:latin typeface="Arial" panose="020B0604020202020204" pitchFamily="34" charset="0"/>
              </a:rPr>
              <a:t>There are presently 104,428, in Connecting Colorado in greater metro Denver, up from 102,890 July 16.</a:t>
            </a:r>
          </a:p>
          <a:p>
            <a:pPr marL="285750" indent="-285750" fontAlgn="base">
              <a:spcBef>
                <a:spcPct val="0"/>
              </a:spcBef>
              <a:spcAft>
                <a:spcPct val="0"/>
              </a:spcAft>
              <a:buFont typeface="Arial" panose="020B0604020202020204" pitchFamily="34" charset="0"/>
              <a:buChar char="•"/>
            </a:pPr>
            <a:r>
              <a:rPr lang="en-US" sz="1400" dirty="0">
                <a:solidFill>
                  <a:srgbClr val="000000"/>
                </a:solidFill>
                <a:latin typeface="Arial" panose="020B0604020202020204" pitchFamily="34" charset="0"/>
              </a:rPr>
              <a:t>There is duplication because the system assigns up to four occupation codes, depending on skills. The current average is 1.24.</a:t>
            </a:r>
          </a:p>
        </p:txBody>
      </p:sp>
      <p:pic>
        <p:nvPicPr>
          <p:cNvPr id="4" name="Picture 3">
            <a:extLst>
              <a:ext uri="{FF2B5EF4-FFF2-40B4-BE49-F238E27FC236}">
                <a16:creationId xmlns:a16="http://schemas.microsoft.com/office/drawing/2014/main" id="{EBAC9B3E-C713-46E8-86E1-3AE52FBC0022}"/>
              </a:ext>
            </a:extLst>
          </p:cNvPr>
          <p:cNvPicPr>
            <a:picLocks noChangeAspect="1"/>
          </p:cNvPicPr>
          <p:nvPr/>
        </p:nvPicPr>
        <p:blipFill>
          <a:blip r:embed="rId3"/>
          <a:stretch>
            <a:fillRect/>
          </a:stretch>
        </p:blipFill>
        <p:spPr>
          <a:xfrm>
            <a:off x="1619772" y="874740"/>
            <a:ext cx="4019029" cy="3871296"/>
          </a:xfrm>
          <a:prstGeom prst="rect">
            <a:avLst/>
          </a:prstGeom>
        </p:spPr>
      </p:pic>
      <p:pic>
        <p:nvPicPr>
          <p:cNvPr id="5" name="Picture 4">
            <a:extLst>
              <a:ext uri="{FF2B5EF4-FFF2-40B4-BE49-F238E27FC236}">
                <a16:creationId xmlns:a16="http://schemas.microsoft.com/office/drawing/2014/main" id="{D946867A-2CC1-4B2A-BC5D-2D91F67266D1}"/>
              </a:ext>
            </a:extLst>
          </p:cNvPr>
          <p:cNvPicPr>
            <a:picLocks noChangeAspect="1"/>
          </p:cNvPicPr>
          <p:nvPr/>
        </p:nvPicPr>
        <p:blipFill>
          <a:blip r:embed="rId4"/>
          <a:stretch>
            <a:fillRect/>
          </a:stretch>
        </p:blipFill>
        <p:spPr>
          <a:xfrm>
            <a:off x="5772502" y="846281"/>
            <a:ext cx="4743099" cy="3871296"/>
          </a:xfrm>
          <a:prstGeom prst="rect">
            <a:avLst/>
          </a:prstGeom>
        </p:spPr>
      </p:pic>
    </p:spTree>
    <p:extLst>
      <p:ext uri="{BB962C8B-B14F-4D97-AF65-F5344CB8AC3E}">
        <p14:creationId xmlns:p14="http://schemas.microsoft.com/office/powerpoint/2010/main" val="77321816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89A84-9A2A-4325-BBE1-4BBFFD1996E6}"/>
              </a:ext>
            </a:extLst>
          </p:cNvPr>
          <p:cNvSpPr>
            <a:spLocks noGrp="1"/>
          </p:cNvSpPr>
          <p:nvPr>
            <p:ph type="title"/>
          </p:nvPr>
        </p:nvSpPr>
        <p:spPr>
          <a:xfrm>
            <a:off x="1981200" y="0"/>
            <a:ext cx="8229600" cy="639762"/>
          </a:xfrm>
        </p:spPr>
        <p:txBody>
          <a:bodyPr/>
          <a:lstStyle/>
          <a:p>
            <a:r>
              <a:rPr lang="en-US" dirty="0"/>
              <a:t>Continued Labor Shortages</a:t>
            </a:r>
          </a:p>
        </p:txBody>
      </p:sp>
      <p:sp>
        <p:nvSpPr>
          <p:cNvPr id="5" name="TextBox 4">
            <a:extLst>
              <a:ext uri="{FF2B5EF4-FFF2-40B4-BE49-F238E27FC236}">
                <a16:creationId xmlns:a16="http://schemas.microsoft.com/office/drawing/2014/main" id="{02DE01BC-6827-4234-AB6B-C990EC8C6DD5}"/>
              </a:ext>
            </a:extLst>
          </p:cNvPr>
          <p:cNvSpPr txBox="1"/>
          <p:nvPr/>
        </p:nvSpPr>
        <p:spPr>
          <a:xfrm>
            <a:off x="1676400" y="609601"/>
            <a:ext cx="8763000" cy="1169551"/>
          </a:xfrm>
          <a:prstGeom prst="rect">
            <a:avLst/>
          </a:prstGeom>
          <a:noFill/>
        </p:spPr>
        <p:txBody>
          <a:bodyPr wrap="square" rtlCol="0">
            <a:spAutoFit/>
          </a:bodyPr>
          <a:lstStyle/>
          <a:p>
            <a:pPr fontAlgn="base">
              <a:spcBef>
                <a:spcPct val="0"/>
              </a:spcBef>
              <a:spcAft>
                <a:spcPct val="0"/>
              </a:spcAft>
            </a:pPr>
            <a:r>
              <a:rPr lang="en-US" sz="1400" dirty="0">
                <a:solidFill>
                  <a:srgbClr val="000000"/>
                </a:solidFill>
                <a:latin typeface="Arial" panose="020B0604020202020204" pitchFamily="34" charset="0"/>
              </a:rPr>
              <a:t>This graph is taken from the one on the last slide. It gives a stark view of the labor shortages being experienced right now. It is difference between the point-in-time number of job seekers available through the workforce system and unique active job postings in the last thirty days by occupation family. As a result of discussions with several stakeholders, who felt the number of job listings over the past 30 days gives the viewer a better perspective, the timeframe on listings was changed from the seven days reflected last week. </a:t>
            </a:r>
          </a:p>
        </p:txBody>
      </p:sp>
      <p:pic>
        <p:nvPicPr>
          <p:cNvPr id="4" name="Picture 3">
            <a:extLst>
              <a:ext uri="{FF2B5EF4-FFF2-40B4-BE49-F238E27FC236}">
                <a16:creationId xmlns:a16="http://schemas.microsoft.com/office/drawing/2014/main" id="{4DC84F6F-850C-432A-B066-1557DA89145C}"/>
              </a:ext>
            </a:extLst>
          </p:cNvPr>
          <p:cNvPicPr>
            <a:picLocks noChangeAspect="1"/>
          </p:cNvPicPr>
          <p:nvPr/>
        </p:nvPicPr>
        <p:blipFill>
          <a:blip r:embed="rId2"/>
          <a:stretch>
            <a:fillRect/>
          </a:stretch>
        </p:blipFill>
        <p:spPr>
          <a:xfrm>
            <a:off x="1719624" y="1779152"/>
            <a:ext cx="8719776" cy="5078849"/>
          </a:xfrm>
          <a:prstGeom prst="rect">
            <a:avLst/>
          </a:prstGeom>
        </p:spPr>
      </p:pic>
    </p:spTree>
    <p:extLst>
      <p:ext uri="{BB962C8B-B14F-4D97-AF65-F5344CB8AC3E}">
        <p14:creationId xmlns:p14="http://schemas.microsoft.com/office/powerpoint/2010/main" val="210180666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0A9B-D4B1-4F7D-80C0-A5F1385BD61A}"/>
              </a:ext>
            </a:extLst>
          </p:cNvPr>
          <p:cNvSpPr>
            <a:spLocks noGrp="1"/>
          </p:cNvSpPr>
          <p:nvPr>
            <p:ph type="title"/>
          </p:nvPr>
        </p:nvSpPr>
        <p:spPr>
          <a:xfrm>
            <a:off x="1981200" y="0"/>
            <a:ext cx="8229600" cy="685800"/>
          </a:xfrm>
        </p:spPr>
        <p:txBody>
          <a:bodyPr/>
          <a:lstStyle/>
          <a:p>
            <a:r>
              <a:rPr lang="en-US" sz="3600" dirty="0"/>
              <a:t>Computer Occupation Shortages</a:t>
            </a:r>
          </a:p>
        </p:txBody>
      </p:sp>
      <p:sp>
        <p:nvSpPr>
          <p:cNvPr id="6" name="TextBox 5">
            <a:extLst>
              <a:ext uri="{FF2B5EF4-FFF2-40B4-BE49-F238E27FC236}">
                <a16:creationId xmlns:a16="http://schemas.microsoft.com/office/drawing/2014/main" id="{EDA18F52-D47F-40F8-A4E9-73C18598D936}"/>
              </a:ext>
            </a:extLst>
          </p:cNvPr>
          <p:cNvSpPr txBox="1"/>
          <p:nvPr/>
        </p:nvSpPr>
        <p:spPr>
          <a:xfrm>
            <a:off x="7010400" y="1222950"/>
            <a:ext cx="3505201" cy="4339650"/>
          </a:xfrm>
          <a:prstGeom prst="rect">
            <a:avLst/>
          </a:prstGeom>
          <a:noFill/>
        </p:spPr>
        <p:txBody>
          <a:bodyPr wrap="square" rtlCol="0">
            <a:spAutoFit/>
          </a:bodyPr>
          <a:lstStyle/>
          <a:p>
            <a:pPr fontAlgn="base">
              <a:spcBef>
                <a:spcPct val="0"/>
              </a:spcBef>
              <a:spcAft>
                <a:spcPct val="0"/>
              </a:spcAft>
            </a:pPr>
            <a:r>
              <a:rPr lang="en-US" sz="1200" dirty="0">
                <a:solidFill>
                  <a:srgbClr val="000000"/>
                </a:solidFill>
                <a:latin typeface="Arial" panose="020B0604020202020204" pitchFamily="34" charset="0"/>
              </a:rPr>
              <a:t>Due to scheduled updates in the Bureau of Labor Statistics (BLS) Occupational Employment Statistics (OES) survey, Software Developers, Applications, Software Developers, Systems, and Software QA and Testing were all rolled into one Standard Occupational Classification (SOC) code.</a:t>
            </a:r>
          </a:p>
          <a:p>
            <a:pPr fontAlgn="base">
              <a:spcBef>
                <a:spcPct val="0"/>
              </a:spcBef>
              <a:spcAft>
                <a:spcPct val="0"/>
              </a:spcAft>
            </a:pPr>
            <a:endParaRPr lang="en-US" sz="1200" dirty="0">
              <a:solidFill>
                <a:srgbClr val="000000"/>
              </a:solidFill>
              <a:latin typeface="Arial" panose="020B0604020202020204" pitchFamily="34" charset="0"/>
            </a:endParaRPr>
          </a:p>
          <a:p>
            <a:pPr fontAlgn="base">
              <a:spcBef>
                <a:spcPct val="0"/>
              </a:spcBef>
              <a:spcAft>
                <a:spcPct val="0"/>
              </a:spcAft>
            </a:pPr>
            <a:r>
              <a:rPr lang="en-US" sz="1200" dirty="0">
                <a:solidFill>
                  <a:srgbClr val="000000"/>
                </a:solidFill>
                <a:latin typeface="Arial" panose="020B0604020202020204" pitchFamily="34" charset="0"/>
              </a:rPr>
              <a:t>The Bureau of Labor Statistics will roll out its new 2018 SOC rubric early next year, when the three consolidated occupations are expected to be separated once again.</a:t>
            </a:r>
          </a:p>
          <a:p>
            <a:pPr fontAlgn="base">
              <a:spcBef>
                <a:spcPct val="0"/>
              </a:spcBef>
              <a:spcAft>
                <a:spcPct val="0"/>
              </a:spcAft>
            </a:pPr>
            <a:endParaRPr lang="en-US" sz="1200" dirty="0">
              <a:solidFill>
                <a:srgbClr val="000000"/>
              </a:solidFill>
              <a:latin typeface="Arial" panose="020B0604020202020204" pitchFamily="34" charset="0"/>
            </a:endParaRPr>
          </a:p>
          <a:p>
            <a:pPr fontAlgn="base">
              <a:spcBef>
                <a:spcPct val="0"/>
              </a:spcBef>
              <a:spcAft>
                <a:spcPct val="0"/>
              </a:spcAft>
            </a:pPr>
            <a:r>
              <a:rPr lang="en-US" sz="1200" dirty="0">
                <a:solidFill>
                  <a:srgbClr val="000000"/>
                </a:solidFill>
                <a:latin typeface="Arial" panose="020B0604020202020204" pitchFamily="34" charset="0"/>
              </a:rPr>
              <a:t>This bar graph shows the same thing as the previous slide, except that it drills down into computer occupations, which is the grouping with the greatest labor shortage.</a:t>
            </a:r>
          </a:p>
          <a:p>
            <a:pPr fontAlgn="base">
              <a:spcBef>
                <a:spcPct val="0"/>
              </a:spcBef>
              <a:spcAft>
                <a:spcPct val="0"/>
              </a:spcAft>
            </a:pPr>
            <a:endParaRPr lang="en-US" sz="1200" dirty="0">
              <a:solidFill>
                <a:srgbClr val="000000"/>
              </a:solidFill>
              <a:latin typeface="Arial" panose="020B0604020202020204" pitchFamily="34" charset="0"/>
            </a:endParaRPr>
          </a:p>
          <a:p>
            <a:pPr fontAlgn="base">
              <a:spcBef>
                <a:spcPct val="0"/>
              </a:spcBef>
              <a:spcAft>
                <a:spcPct val="0"/>
              </a:spcAft>
            </a:pPr>
            <a:r>
              <a:rPr lang="en-US" sz="1200" dirty="0">
                <a:solidFill>
                  <a:srgbClr val="000000"/>
                </a:solidFill>
                <a:latin typeface="Arial" panose="020B0604020202020204" pitchFamily="34" charset="0"/>
              </a:rPr>
              <a:t>For example, we would read, “In greater metro Denver, there are 6,197 more job postings for Software Developers and Software Quality Assurance Analysts and Testers than people to fill those jobs.”</a:t>
            </a:r>
          </a:p>
        </p:txBody>
      </p:sp>
      <p:pic>
        <p:nvPicPr>
          <p:cNvPr id="3" name="Picture 2">
            <a:extLst>
              <a:ext uri="{FF2B5EF4-FFF2-40B4-BE49-F238E27FC236}">
                <a16:creationId xmlns:a16="http://schemas.microsoft.com/office/drawing/2014/main" id="{47384EF6-2873-4FB7-92C4-7ADCF03599AD}"/>
              </a:ext>
            </a:extLst>
          </p:cNvPr>
          <p:cNvPicPr>
            <a:picLocks noChangeAspect="1"/>
          </p:cNvPicPr>
          <p:nvPr/>
        </p:nvPicPr>
        <p:blipFill>
          <a:blip r:embed="rId2"/>
          <a:stretch>
            <a:fillRect/>
          </a:stretch>
        </p:blipFill>
        <p:spPr>
          <a:xfrm>
            <a:off x="1524001" y="1087933"/>
            <a:ext cx="5389331" cy="4682134"/>
          </a:xfrm>
          <a:prstGeom prst="rect">
            <a:avLst/>
          </a:prstGeom>
        </p:spPr>
      </p:pic>
    </p:spTree>
    <p:extLst>
      <p:ext uri="{BB962C8B-B14F-4D97-AF65-F5344CB8AC3E}">
        <p14:creationId xmlns:p14="http://schemas.microsoft.com/office/powerpoint/2010/main" val="184862452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Two Task forces</a:t>
            </a:r>
            <a:endParaRPr lang="en-US" dirty="0"/>
          </a:p>
        </p:txBody>
      </p:sp>
      <p:sp>
        <p:nvSpPr>
          <p:cNvPr id="4" name="Text Placeholder 3"/>
          <p:cNvSpPr>
            <a:spLocks noGrp="1"/>
          </p:cNvSpPr>
          <p:nvPr>
            <p:ph type="body" idx="1"/>
          </p:nvPr>
        </p:nvSpPr>
        <p:spPr/>
        <p:txBody>
          <a:bodyPr/>
          <a:lstStyle/>
          <a:p>
            <a:r>
              <a:rPr lang="en-US" sz="2000" dirty="0" smtClean="0"/>
              <a:t>Arapahoe County</a:t>
            </a:r>
            <a:endParaRPr lang="en-US" sz="2000" b="1" dirty="0">
              <a:solidFill>
                <a:schemeClr val="accent1"/>
              </a:solidFill>
            </a:endParaRPr>
          </a:p>
        </p:txBody>
      </p:sp>
      <p:sp>
        <p:nvSpPr>
          <p:cNvPr id="5" name="Content Placeholder 4"/>
          <p:cNvSpPr>
            <a:spLocks noGrp="1"/>
          </p:cNvSpPr>
          <p:nvPr>
            <p:ph sz="half" idx="2"/>
          </p:nvPr>
        </p:nvSpPr>
        <p:spPr/>
        <p:txBody>
          <a:bodyPr/>
          <a:lstStyle/>
          <a:p>
            <a:r>
              <a:rPr lang="en-US" dirty="0" smtClean="0">
                <a:solidFill>
                  <a:schemeClr val="tx2"/>
                </a:solidFill>
              </a:rPr>
              <a:t>Meets every other Monday 2:00pm</a:t>
            </a:r>
          </a:p>
          <a:p>
            <a:endParaRPr lang="en-US" dirty="0">
              <a:solidFill>
                <a:schemeClr val="tx2"/>
              </a:solidFill>
            </a:endParaRPr>
          </a:p>
          <a:p>
            <a:r>
              <a:rPr lang="en-US" dirty="0" smtClean="0">
                <a:solidFill>
                  <a:schemeClr val="tx2"/>
                </a:solidFill>
              </a:rPr>
              <a:t>Tri-County Health testing update</a:t>
            </a:r>
          </a:p>
          <a:p>
            <a:r>
              <a:rPr lang="en-US" dirty="0" smtClean="0">
                <a:solidFill>
                  <a:schemeClr val="tx2"/>
                </a:solidFill>
              </a:rPr>
              <a:t>Business conference 7-29</a:t>
            </a:r>
          </a:p>
          <a:p>
            <a:pPr lvl="1"/>
            <a:r>
              <a:rPr lang="en-US" dirty="0" smtClean="0">
                <a:solidFill>
                  <a:schemeClr val="tx2"/>
                </a:solidFill>
              </a:rPr>
              <a:t>Cybersecurity</a:t>
            </a:r>
          </a:p>
          <a:p>
            <a:pPr lvl="1"/>
            <a:r>
              <a:rPr lang="en-US" dirty="0" smtClean="0">
                <a:solidFill>
                  <a:schemeClr val="tx2"/>
                </a:solidFill>
              </a:rPr>
              <a:t>Hiring, on-boarding and managing virtually</a:t>
            </a:r>
          </a:p>
          <a:p>
            <a:r>
              <a:rPr lang="en-US" dirty="0" smtClean="0">
                <a:solidFill>
                  <a:schemeClr val="tx2"/>
                </a:solidFill>
              </a:rPr>
              <a:t>Business Roundtable – Thursday 8-13-20</a:t>
            </a:r>
            <a:endParaRPr lang="en-US" dirty="0">
              <a:solidFill>
                <a:schemeClr val="tx2"/>
              </a:solidFill>
            </a:endParaRPr>
          </a:p>
          <a:p>
            <a:endParaRPr lang="en-US" dirty="0" smtClean="0">
              <a:solidFill>
                <a:schemeClr val="tx2"/>
              </a:solidFill>
            </a:endParaRPr>
          </a:p>
          <a:p>
            <a:pPr marL="0" indent="0">
              <a:buNone/>
            </a:pPr>
            <a:endParaRPr lang="en-US" dirty="0">
              <a:solidFill>
                <a:schemeClr val="tx2"/>
              </a:solidFill>
            </a:endParaRPr>
          </a:p>
        </p:txBody>
      </p:sp>
      <p:sp>
        <p:nvSpPr>
          <p:cNvPr id="6" name="Text Placeholder 5"/>
          <p:cNvSpPr>
            <a:spLocks noGrp="1"/>
          </p:cNvSpPr>
          <p:nvPr>
            <p:ph type="body" sz="quarter" idx="3"/>
          </p:nvPr>
        </p:nvSpPr>
        <p:spPr/>
        <p:txBody>
          <a:bodyPr/>
          <a:lstStyle/>
          <a:p>
            <a:r>
              <a:rPr lang="en-US" sz="2000" dirty="0" smtClean="0"/>
              <a:t>Douglas County </a:t>
            </a:r>
            <a:endParaRPr lang="en-US" sz="2000" b="1" dirty="0">
              <a:solidFill>
                <a:schemeClr val="accent1"/>
              </a:solidFill>
            </a:endParaRPr>
          </a:p>
        </p:txBody>
      </p:sp>
      <p:sp>
        <p:nvSpPr>
          <p:cNvPr id="7" name="Content Placeholder 6"/>
          <p:cNvSpPr>
            <a:spLocks noGrp="1"/>
          </p:cNvSpPr>
          <p:nvPr>
            <p:ph sz="quarter" idx="4"/>
          </p:nvPr>
        </p:nvSpPr>
        <p:spPr/>
        <p:txBody>
          <a:bodyPr>
            <a:normAutofit/>
          </a:bodyPr>
          <a:lstStyle/>
          <a:p>
            <a:r>
              <a:rPr lang="en-US" dirty="0" smtClean="0">
                <a:solidFill>
                  <a:schemeClr val="tx2"/>
                </a:solidFill>
              </a:rPr>
              <a:t>Meets every other Wednesday 9:00am</a:t>
            </a:r>
            <a:endParaRPr lang="en-US" dirty="0">
              <a:solidFill>
                <a:schemeClr val="tx2"/>
              </a:solidFill>
            </a:endParaRPr>
          </a:p>
          <a:p>
            <a:endParaRPr lang="en-US" dirty="0" smtClean="0">
              <a:solidFill>
                <a:schemeClr val="tx2"/>
              </a:solidFill>
            </a:endParaRPr>
          </a:p>
          <a:p>
            <a:r>
              <a:rPr lang="en-US" dirty="0" smtClean="0">
                <a:solidFill>
                  <a:schemeClr val="tx2"/>
                </a:solidFill>
              </a:rPr>
              <a:t>Job Fair August 4</a:t>
            </a:r>
            <a:r>
              <a:rPr lang="en-US" baseline="30000" dirty="0" smtClean="0">
                <a:solidFill>
                  <a:schemeClr val="tx2"/>
                </a:solidFill>
              </a:rPr>
              <a:t>th</a:t>
            </a:r>
            <a:endParaRPr lang="en-US" dirty="0" smtClean="0">
              <a:solidFill>
                <a:schemeClr val="tx2"/>
              </a:solidFill>
            </a:endParaRPr>
          </a:p>
          <a:p>
            <a:pPr lvl="1"/>
            <a:r>
              <a:rPr lang="en-US" dirty="0" smtClean="0">
                <a:solidFill>
                  <a:schemeClr val="tx2"/>
                </a:solidFill>
              </a:rPr>
              <a:t>23 Employers</a:t>
            </a:r>
          </a:p>
          <a:p>
            <a:r>
              <a:rPr lang="en-US" dirty="0" smtClean="0">
                <a:solidFill>
                  <a:schemeClr val="tx2"/>
                </a:solidFill>
              </a:rPr>
              <a:t>Business referral to Castle Rock resources</a:t>
            </a:r>
          </a:p>
          <a:p>
            <a:r>
              <a:rPr lang="en-US" dirty="0" smtClean="0">
                <a:solidFill>
                  <a:schemeClr val="tx2"/>
                </a:solidFill>
              </a:rPr>
              <a:t>Tri-County Health business call</a:t>
            </a:r>
            <a:endParaRPr lang="en-US" dirty="0">
              <a:solidFill>
                <a:schemeClr val="tx2"/>
              </a:solidFill>
            </a:endParaRPr>
          </a:p>
          <a:p>
            <a:pPr marL="0" indent="0">
              <a:buNone/>
            </a:pPr>
            <a:endParaRPr lang="en-US" dirty="0">
              <a:solidFill>
                <a:schemeClr val="tx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27" y="1868498"/>
            <a:ext cx="3195782" cy="1037150"/>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5040" y="1162573"/>
            <a:ext cx="2619375" cy="1743075"/>
          </a:xfrm>
          <a:prstGeom prst="rect">
            <a:avLst/>
          </a:prstGeom>
        </p:spPr>
      </p:pic>
    </p:spTree>
    <p:extLst>
      <p:ext uri="{BB962C8B-B14F-4D97-AF65-F5344CB8AC3E}">
        <p14:creationId xmlns:p14="http://schemas.microsoft.com/office/powerpoint/2010/main" val="1472603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projects</a:t>
            </a:r>
            <a:endParaRPr lang="en-US" dirty="0"/>
          </a:p>
        </p:txBody>
      </p:sp>
      <p:sp>
        <p:nvSpPr>
          <p:cNvPr id="3" name="Content Placeholder 2"/>
          <p:cNvSpPr>
            <a:spLocks noGrp="1"/>
          </p:cNvSpPr>
          <p:nvPr>
            <p:ph idx="1"/>
          </p:nvPr>
        </p:nvSpPr>
        <p:spPr/>
        <p:txBody>
          <a:bodyPr/>
          <a:lstStyle/>
          <a:p>
            <a:r>
              <a:rPr lang="en-US" dirty="0" err="1" smtClean="0"/>
              <a:t>CoResponds</a:t>
            </a:r>
            <a:r>
              <a:rPr lang="en-US" dirty="0" smtClean="0"/>
              <a:t> – Working with Tri-County Health on assisting with Contact Tracer hybrid positions</a:t>
            </a:r>
          </a:p>
          <a:p>
            <a:r>
              <a:rPr lang="en-US" dirty="0" err="1" smtClean="0"/>
              <a:t>ReTrain</a:t>
            </a:r>
            <a:r>
              <a:rPr lang="en-US" dirty="0" smtClean="0"/>
              <a:t> Arapahoe </a:t>
            </a:r>
          </a:p>
          <a:p>
            <a:pPr lvl="1"/>
            <a:r>
              <a:rPr lang="en-US" dirty="0" smtClean="0"/>
              <a:t>Working with ACC to develop a close the gap technology training program</a:t>
            </a:r>
          </a:p>
          <a:p>
            <a:pPr lvl="1"/>
            <a:r>
              <a:rPr lang="en-US" dirty="0" smtClean="0"/>
              <a:t>COVID-19 related assistance process – Training, supportive services, etc.</a:t>
            </a:r>
          </a:p>
          <a:p>
            <a:r>
              <a:rPr lang="en-US" dirty="0" smtClean="0"/>
              <a:t>NAWDP Apprenticeship – Working with CDLE to develop workforce apprenticeships</a:t>
            </a:r>
          </a:p>
          <a:p>
            <a:r>
              <a:rPr lang="en-US" dirty="0" smtClean="0"/>
              <a:t>Virtual Job Fair Platform – Regional group looking into a platform that will allow large virtual events</a:t>
            </a:r>
          </a:p>
          <a:p>
            <a:r>
              <a:rPr lang="en-US" dirty="0" smtClean="0"/>
              <a:t>COVID -19 Employment – Analyzing top ten companies hiring now</a:t>
            </a:r>
          </a:p>
          <a:p>
            <a:endParaRPr lang="en-US" dirty="0"/>
          </a:p>
        </p:txBody>
      </p:sp>
    </p:spTree>
    <p:extLst>
      <p:ext uri="{BB962C8B-B14F-4D97-AF65-F5344CB8AC3E}">
        <p14:creationId xmlns:p14="http://schemas.microsoft.com/office/powerpoint/2010/main" val="2817868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a:t>
            </a:r>
            <a:r>
              <a:rPr lang="en-US" dirty="0" smtClean="0"/>
              <a:t>Hybrid </a:t>
            </a:r>
            <a:r>
              <a:rPr lang="en-US" dirty="0"/>
              <a:t>Workplace: Our New Normal?</a:t>
            </a:r>
          </a:p>
        </p:txBody>
      </p:sp>
      <p:sp>
        <p:nvSpPr>
          <p:cNvPr id="6" name="Text Placeholder 5"/>
          <p:cNvSpPr>
            <a:spLocks noGrp="1"/>
          </p:cNvSpPr>
          <p:nvPr>
            <p:ph type="body" idx="1"/>
          </p:nvPr>
        </p:nvSpPr>
        <p:spPr/>
        <p:txBody>
          <a:bodyPr/>
          <a:lstStyle/>
          <a:p>
            <a:r>
              <a:rPr lang="en-US" dirty="0" smtClean="0"/>
              <a:t>S. Lorrie Ray, Esq.  / Employers Council</a:t>
            </a:r>
            <a:endParaRPr lang="en-US" dirty="0"/>
          </a:p>
        </p:txBody>
      </p:sp>
    </p:spTree>
    <p:extLst>
      <p:ext uri="{BB962C8B-B14F-4D97-AF65-F5344CB8AC3E}">
        <p14:creationId xmlns:p14="http://schemas.microsoft.com/office/powerpoint/2010/main" val="191760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a:t>Health and </a:t>
            </a:r>
            <a:r>
              <a:rPr lang="en-US" dirty="0" smtClean="0"/>
              <a:t/>
            </a:r>
            <a:br>
              <a:rPr lang="en-US" dirty="0" smtClean="0"/>
            </a:br>
            <a:r>
              <a:rPr lang="en-US" dirty="0" smtClean="0"/>
              <a:t>safety first</a:t>
            </a:r>
            <a:endParaRPr lang="en-US" dirty="0"/>
          </a:p>
        </p:txBody>
      </p:sp>
      <p:sp>
        <p:nvSpPr>
          <p:cNvPr id="3" name="Content Placeholder 2"/>
          <p:cNvSpPr>
            <a:spLocks noGrp="1"/>
          </p:cNvSpPr>
          <p:nvPr>
            <p:ph sz="quarter" idx="12"/>
          </p:nvPr>
        </p:nvSpPr>
        <p:spPr/>
        <p:txBody>
          <a:bodyPr/>
          <a:lstStyle/>
          <a:p>
            <a:r>
              <a:rPr lang="en-US" dirty="0"/>
              <a:t>Allow for </a:t>
            </a:r>
            <a:r>
              <a:rPr lang="en-US" dirty="0" smtClean="0"/>
              <a:t/>
            </a:r>
            <a:br>
              <a:rPr lang="en-US" dirty="0" smtClean="0"/>
            </a:br>
            <a:r>
              <a:rPr lang="en-US" dirty="0" smtClean="0"/>
              <a:t>personal </a:t>
            </a:r>
            <a:r>
              <a:rPr lang="en-US" dirty="0"/>
              <a:t>choice when possible </a:t>
            </a:r>
          </a:p>
        </p:txBody>
      </p:sp>
      <p:sp>
        <p:nvSpPr>
          <p:cNvPr id="4" name="Content Placeholder 3"/>
          <p:cNvSpPr>
            <a:spLocks noGrp="1"/>
          </p:cNvSpPr>
          <p:nvPr>
            <p:ph sz="quarter" idx="13"/>
          </p:nvPr>
        </p:nvSpPr>
        <p:spPr/>
        <p:txBody>
          <a:bodyPr/>
          <a:lstStyle/>
          <a:p>
            <a:r>
              <a:rPr lang="en-US" dirty="0"/>
              <a:t>Consider </a:t>
            </a:r>
            <a:r>
              <a:rPr lang="en-US" dirty="0" smtClean="0"/>
              <a:t/>
            </a:r>
            <a:br>
              <a:rPr lang="en-US" dirty="0" smtClean="0"/>
            </a:br>
            <a:r>
              <a:rPr lang="en-US" dirty="0" smtClean="0"/>
              <a:t>business needs</a:t>
            </a:r>
            <a:endParaRPr lang="en-US" dirty="0"/>
          </a:p>
        </p:txBody>
      </p:sp>
      <p:sp>
        <p:nvSpPr>
          <p:cNvPr id="5" name="Content Placeholder 4"/>
          <p:cNvSpPr>
            <a:spLocks noGrp="1"/>
          </p:cNvSpPr>
          <p:nvPr>
            <p:ph sz="quarter" idx="14"/>
          </p:nvPr>
        </p:nvSpPr>
        <p:spPr>
          <a:xfrm>
            <a:off x="822364" y="3962400"/>
            <a:ext cx="10607636" cy="1828800"/>
          </a:xfrm>
        </p:spPr>
        <p:txBody>
          <a:bodyPr anchor="ctr"/>
          <a:lstStyle/>
          <a:p>
            <a:r>
              <a:rPr lang="en-US" sz="3600" b="1" dirty="0" smtClean="0">
                <a:solidFill>
                  <a:srgbClr val="206C9D"/>
                </a:solidFill>
                <a:ea typeface="+mj-ea"/>
              </a:rPr>
              <a:t>In the Office </a:t>
            </a:r>
            <a:r>
              <a:rPr lang="en-US" sz="3600" b="1" dirty="0">
                <a:solidFill>
                  <a:srgbClr val="206C9D"/>
                </a:solidFill>
                <a:ea typeface="+mj-ea"/>
              </a:rPr>
              <a:t>vs. Working at </a:t>
            </a:r>
            <a:r>
              <a:rPr lang="en-US" sz="3600" b="1" dirty="0" smtClean="0">
                <a:solidFill>
                  <a:srgbClr val="206C9D"/>
                </a:solidFill>
                <a:ea typeface="+mj-ea"/>
              </a:rPr>
              <a:t>Home</a:t>
            </a:r>
          </a:p>
          <a:p>
            <a:r>
              <a:rPr lang="en-US" sz="2800" dirty="0" smtClean="0"/>
              <a:t>How </a:t>
            </a:r>
            <a:r>
              <a:rPr lang="en-US" sz="2800" dirty="0"/>
              <a:t>do you choose who continues to work from </a:t>
            </a:r>
            <a:r>
              <a:rPr lang="en-US" sz="2800" dirty="0" smtClean="0"/>
              <a:t>home? </a:t>
            </a:r>
            <a:endParaRPr lang="en-US" sz="2800" dirty="0"/>
          </a:p>
        </p:txBody>
      </p:sp>
    </p:spTree>
    <p:extLst>
      <p:ext uri="{BB962C8B-B14F-4D97-AF65-F5344CB8AC3E}">
        <p14:creationId xmlns:p14="http://schemas.microsoft.com/office/powerpoint/2010/main" val="395274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noAutofit/>
          </a:bodyPr>
          <a:lstStyle/>
          <a:p>
            <a:r>
              <a:rPr lang="en-US" sz="2400" b="1" dirty="0"/>
              <a:t>2019 Pew </a:t>
            </a:r>
            <a:r>
              <a:rPr lang="en-US" sz="2400" b="1" dirty="0" smtClean="0"/>
              <a:t>Research</a:t>
            </a:r>
            <a:r>
              <a:rPr lang="en-US" sz="2400" dirty="0" smtClean="0"/>
              <a:t>:</a:t>
            </a:r>
            <a:r>
              <a:rPr lang="en-US" sz="2400" u="sng" dirty="0" smtClean="0"/>
              <a:t> </a:t>
            </a:r>
          </a:p>
          <a:p>
            <a:r>
              <a:rPr lang="en-US" sz="2000" dirty="0" smtClean="0"/>
              <a:t>58% of Black adults and 57% of Hispanic adults have a laptop or desktop computer compared with 82% of White adults</a:t>
            </a:r>
            <a:endParaRPr lang="en-US" sz="2000" dirty="0"/>
          </a:p>
        </p:txBody>
      </p:sp>
      <p:sp>
        <p:nvSpPr>
          <p:cNvPr id="13" name="Content Placeholder 12"/>
          <p:cNvSpPr>
            <a:spLocks noGrp="1"/>
          </p:cNvSpPr>
          <p:nvPr>
            <p:ph sz="quarter" idx="14"/>
          </p:nvPr>
        </p:nvSpPr>
        <p:spPr>
          <a:xfrm>
            <a:off x="855193" y="3886200"/>
            <a:ext cx="10660531" cy="1828800"/>
          </a:xfrm>
        </p:spPr>
        <p:txBody>
          <a:bodyPr anchor="ctr">
            <a:normAutofit/>
          </a:bodyPr>
          <a:lstStyle/>
          <a:p>
            <a:r>
              <a:rPr lang="en-US" sz="3600" b="1" dirty="0" smtClean="0">
                <a:solidFill>
                  <a:schemeClr val="accent1"/>
                </a:solidFill>
              </a:rPr>
              <a:t>Equity Issues</a:t>
            </a:r>
          </a:p>
          <a:p>
            <a:r>
              <a:rPr lang="en-US" sz="2000" dirty="0"/>
              <a:t>A chasm is opening up between those who can work from home, who tend to be </a:t>
            </a:r>
            <a:r>
              <a:rPr lang="en-US" sz="2000" dirty="0" smtClean="0"/>
              <a:t/>
            </a:r>
            <a:br>
              <a:rPr lang="en-US" sz="2000" dirty="0" smtClean="0"/>
            </a:br>
            <a:r>
              <a:rPr lang="en-US" sz="2000" dirty="0" smtClean="0"/>
              <a:t>knowledge </a:t>
            </a:r>
            <a:r>
              <a:rPr lang="en-US" sz="2000" dirty="0"/>
              <a:t>workers, and those who can’t, who tend to be service or healthcare workers.</a:t>
            </a:r>
            <a:r>
              <a:rPr lang="en-US" sz="2000" dirty="0" smtClean="0"/>
              <a:t> </a:t>
            </a:r>
            <a:endParaRPr lang="en-US" sz="2000" dirty="0"/>
          </a:p>
        </p:txBody>
      </p:sp>
      <p:sp>
        <p:nvSpPr>
          <p:cNvPr id="14" name="Content Placeholder 13"/>
          <p:cNvSpPr>
            <a:spLocks noGrp="1"/>
          </p:cNvSpPr>
          <p:nvPr>
            <p:ph sz="quarter" idx="15"/>
          </p:nvPr>
        </p:nvSpPr>
        <p:spPr/>
        <p:txBody>
          <a:bodyPr/>
          <a:lstStyle/>
          <a:p>
            <a:r>
              <a:rPr lang="en-US" sz="2400" b="1" dirty="0"/>
              <a:t>Bureau </a:t>
            </a:r>
            <a:r>
              <a:rPr lang="en-US" sz="2400" b="1" dirty="0" smtClean="0"/>
              <a:t/>
            </a:r>
            <a:br>
              <a:rPr lang="en-US" sz="2400" b="1" dirty="0" smtClean="0"/>
            </a:br>
            <a:r>
              <a:rPr lang="en-US" sz="2400" b="1" dirty="0" smtClean="0"/>
              <a:t>of Labor Statistics</a:t>
            </a:r>
            <a:r>
              <a:rPr lang="en-US" sz="2400" dirty="0" smtClean="0"/>
              <a:t>: </a:t>
            </a:r>
            <a:br>
              <a:rPr lang="en-US" sz="2400" dirty="0" smtClean="0"/>
            </a:br>
            <a:r>
              <a:rPr lang="en-US" sz="2000" dirty="0" smtClean="0"/>
              <a:t>those who work remotely tend to be both better educated and wealthier than those who don’t </a:t>
            </a:r>
            <a:endParaRPr lang="en-US" sz="2400" dirty="0"/>
          </a:p>
        </p:txBody>
      </p:sp>
      <p:sp>
        <p:nvSpPr>
          <p:cNvPr id="16" name="Content Placeholder 15"/>
          <p:cNvSpPr>
            <a:spLocks noGrp="1"/>
          </p:cNvSpPr>
          <p:nvPr>
            <p:ph sz="quarter" idx="17"/>
          </p:nvPr>
        </p:nvSpPr>
        <p:spPr/>
        <p:txBody>
          <a:bodyPr>
            <a:noAutofit/>
          </a:bodyPr>
          <a:lstStyle/>
          <a:p>
            <a:r>
              <a:rPr lang="en-US" sz="2000" dirty="0"/>
              <a:t>Per the </a:t>
            </a:r>
            <a:r>
              <a:rPr lang="en-US" sz="2400" b="1" dirty="0" smtClean="0"/>
              <a:t>Economics </a:t>
            </a:r>
            <a:r>
              <a:rPr lang="en-US" sz="2400" b="1" dirty="0"/>
              <a:t>Policy </a:t>
            </a:r>
            <a:r>
              <a:rPr lang="en-US" sz="2400" b="1" dirty="0" smtClean="0"/>
              <a:t>Institute</a:t>
            </a:r>
            <a:r>
              <a:rPr lang="en-US" sz="2000" dirty="0" smtClean="0"/>
              <a:t>,</a:t>
            </a:r>
            <a:r>
              <a:rPr lang="en-US" sz="2400" b="1" dirty="0" smtClean="0"/>
              <a:t> </a:t>
            </a:r>
            <a:r>
              <a:rPr lang="en-US" sz="2000" dirty="0"/>
              <a:t>Black and Hispanic workers are much less likely to be able to telework </a:t>
            </a:r>
          </a:p>
        </p:txBody>
      </p:sp>
      <p:sp>
        <p:nvSpPr>
          <p:cNvPr id="18" name="Content Placeholder 17"/>
          <p:cNvSpPr>
            <a:spLocks noGrp="1"/>
          </p:cNvSpPr>
          <p:nvPr>
            <p:ph sz="quarter" idx="19"/>
          </p:nvPr>
        </p:nvSpPr>
        <p:spPr/>
        <p:txBody>
          <a:bodyPr>
            <a:noAutofit/>
          </a:bodyPr>
          <a:lstStyle/>
          <a:p>
            <a:r>
              <a:rPr lang="en-US" sz="2400" dirty="0" smtClean="0"/>
              <a:t>Women </a:t>
            </a:r>
            <a:r>
              <a:rPr lang="en-US" sz="2400" dirty="0"/>
              <a:t>are suffering the brunt of the economic fall-out of COVID-19</a:t>
            </a:r>
          </a:p>
        </p:txBody>
      </p:sp>
    </p:spTree>
    <p:extLst>
      <p:ext uri="{BB962C8B-B14F-4D97-AF65-F5344CB8AC3E}">
        <p14:creationId xmlns:p14="http://schemas.microsoft.com/office/powerpoint/2010/main" val="340912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Benefits</a:t>
            </a:r>
            <a:endParaRPr lang="en-US" dirty="0"/>
          </a:p>
        </p:txBody>
      </p:sp>
      <p:sp>
        <p:nvSpPr>
          <p:cNvPr id="7" name="Content Placeholder 6"/>
          <p:cNvSpPr>
            <a:spLocks noGrp="1"/>
          </p:cNvSpPr>
          <p:nvPr>
            <p:ph sz="quarter" idx="17"/>
          </p:nvPr>
        </p:nvSpPr>
        <p:spPr/>
        <p:txBody>
          <a:bodyPr/>
          <a:lstStyle/>
          <a:p>
            <a:r>
              <a:rPr lang="en-US" dirty="0" smtClean="0"/>
              <a:t>Pay</a:t>
            </a:r>
            <a:endParaRPr lang="en-US" dirty="0"/>
          </a:p>
        </p:txBody>
      </p:sp>
      <p:sp>
        <p:nvSpPr>
          <p:cNvPr id="8" name="Content Placeholder 7"/>
          <p:cNvSpPr>
            <a:spLocks noGrp="1"/>
          </p:cNvSpPr>
          <p:nvPr>
            <p:ph sz="quarter" idx="18"/>
          </p:nvPr>
        </p:nvSpPr>
        <p:spPr/>
        <p:txBody>
          <a:bodyPr/>
          <a:lstStyle/>
          <a:p>
            <a:r>
              <a:rPr lang="en-US" spc="-60" dirty="0"/>
              <a:t>Professional </a:t>
            </a:r>
            <a:r>
              <a:rPr lang="en-US" spc="-60" dirty="0" smtClean="0"/>
              <a:t/>
            </a:r>
            <a:br>
              <a:rPr lang="en-US" spc="-60" dirty="0" smtClean="0"/>
            </a:br>
            <a:r>
              <a:rPr lang="en-US" spc="-60" dirty="0" smtClean="0"/>
              <a:t>and </a:t>
            </a:r>
            <a:r>
              <a:rPr lang="en-US" spc="-60" dirty="0"/>
              <a:t>Career </a:t>
            </a:r>
            <a:r>
              <a:rPr lang="en-US" spc="-60" dirty="0" smtClean="0"/>
              <a:t>Development</a:t>
            </a:r>
            <a:endParaRPr lang="en-US" spc="-60" dirty="0"/>
          </a:p>
        </p:txBody>
      </p:sp>
      <p:sp>
        <p:nvSpPr>
          <p:cNvPr id="2" name="Title 1"/>
          <p:cNvSpPr>
            <a:spLocks noGrp="1"/>
          </p:cNvSpPr>
          <p:nvPr>
            <p:ph type="title"/>
          </p:nvPr>
        </p:nvSpPr>
        <p:spPr/>
        <p:txBody>
          <a:bodyPr/>
          <a:lstStyle/>
          <a:p>
            <a:r>
              <a:rPr lang="en-US" dirty="0"/>
              <a:t>Addressing </a:t>
            </a:r>
            <a:r>
              <a:rPr lang="en-US" dirty="0" smtClean="0"/>
              <a:t>Equity Issues</a:t>
            </a:r>
            <a:endParaRPr lang="en-US" b="0" dirty="0">
              <a:solidFill>
                <a:schemeClr val="tx1"/>
              </a:solidFill>
            </a:endParaRPr>
          </a:p>
        </p:txBody>
      </p:sp>
    </p:spTree>
    <p:extLst>
      <p:ext uri="{BB962C8B-B14F-4D97-AF65-F5344CB8AC3E}">
        <p14:creationId xmlns:p14="http://schemas.microsoft.com/office/powerpoint/2010/main" val="82281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normAutofit/>
          </a:bodyPr>
          <a:lstStyle/>
          <a:p>
            <a:r>
              <a:rPr lang="en-US" sz="2400" b="1" dirty="0"/>
              <a:t>Flexible </a:t>
            </a:r>
            <a:r>
              <a:rPr lang="en-US" sz="2400" b="1" dirty="0" smtClean="0"/>
              <a:t>Scheduling Options</a:t>
            </a:r>
            <a:r>
              <a:rPr lang="en-US" sz="2400" b="1" dirty="0"/>
              <a:t>: </a:t>
            </a:r>
            <a:r>
              <a:rPr lang="en-US" sz="2400" dirty="0" smtClean="0"/>
              <a:t/>
            </a:r>
            <a:br>
              <a:rPr lang="en-US" sz="2400" dirty="0" smtClean="0"/>
            </a:br>
            <a:r>
              <a:rPr lang="en-US" sz="1600" dirty="0" smtClean="0"/>
              <a:t>Engage </a:t>
            </a:r>
            <a:r>
              <a:rPr lang="en-US" sz="1600" dirty="0"/>
              <a:t>with employees to identify work schedules that meet business and personal </a:t>
            </a:r>
            <a:r>
              <a:rPr lang="en-US" sz="1600" dirty="0" smtClean="0"/>
              <a:t>needs.</a:t>
            </a:r>
            <a:endParaRPr lang="en-US" sz="1600" dirty="0"/>
          </a:p>
        </p:txBody>
      </p:sp>
      <p:sp>
        <p:nvSpPr>
          <p:cNvPr id="13" name="Content Placeholder 12"/>
          <p:cNvSpPr>
            <a:spLocks noGrp="1"/>
          </p:cNvSpPr>
          <p:nvPr>
            <p:ph sz="quarter" idx="14"/>
          </p:nvPr>
        </p:nvSpPr>
        <p:spPr>
          <a:xfrm>
            <a:off x="855193" y="3886200"/>
            <a:ext cx="10660531" cy="1828800"/>
          </a:xfrm>
        </p:spPr>
        <p:txBody>
          <a:bodyPr anchor="ctr">
            <a:normAutofit/>
          </a:bodyPr>
          <a:lstStyle/>
          <a:p>
            <a:r>
              <a:rPr lang="en-US" sz="3600" b="1" dirty="0">
                <a:solidFill>
                  <a:schemeClr val="accent1"/>
                </a:solidFill>
              </a:rPr>
              <a:t>Addressing Equity </a:t>
            </a:r>
            <a:r>
              <a:rPr lang="en-US" sz="3600" b="1" dirty="0" smtClean="0">
                <a:solidFill>
                  <a:schemeClr val="accent1"/>
                </a:solidFill>
              </a:rPr>
              <a:t>Issues: </a:t>
            </a:r>
            <a:r>
              <a:rPr lang="en-US" dirty="0" smtClean="0"/>
              <a:t>Schedules</a:t>
            </a:r>
            <a:endParaRPr lang="en-US" dirty="0"/>
          </a:p>
        </p:txBody>
      </p:sp>
      <p:sp>
        <p:nvSpPr>
          <p:cNvPr id="14" name="Content Placeholder 13"/>
          <p:cNvSpPr>
            <a:spLocks noGrp="1"/>
          </p:cNvSpPr>
          <p:nvPr>
            <p:ph sz="quarter" idx="15"/>
          </p:nvPr>
        </p:nvSpPr>
        <p:spPr/>
        <p:txBody>
          <a:bodyPr/>
          <a:lstStyle/>
          <a:p>
            <a:r>
              <a:rPr lang="en-US" sz="2400" b="1" dirty="0"/>
              <a:t>Childcare </a:t>
            </a:r>
            <a:r>
              <a:rPr lang="en-US" sz="2400" b="1" dirty="0" smtClean="0"/>
              <a:t>Support</a:t>
            </a:r>
            <a:r>
              <a:rPr lang="en-US" sz="2400" b="1" dirty="0"/>
              <a:t>: </a:t>
            </a:r>
            <a:endParaRPr lang="en-US" sz="2400" b="1" dirty="0" smtClean="0"/>
          </a:p>
          <a:p>
            <a:r>
              <a:rPr lang="en-US" sz="1600" dirty="0" smtClean="0"/>
              <a:t>Offer </a:t>
            </a:r>
            <a:r>
              <a:rPr lang="en-US" sz="1600" dirty="0"/>
              <a:t>guidance to childcare </a:t>
            </a:r>
            <a:r>
              <a:rPr lang="en-US" sz="1600" dirty="0" smtClean="0"/>
              <a:t>options—ask </a:t>
            </a:r>
            <a:r>
              <a:rPr lang="en-US" sz="1600" dirty="0"/>
              <a:t>employees </a:t>
            </a:r>
            <a:r>
              <a:rPr lang="en-US" sz="1600" dirty="0" smtClean="0"/>
              <a:t/>
            </a:r>
            <a:br>
              <a:rPr lang="en-US" sz="1600" dirty="0" smtClean="0"/>
            </a:br>
            <a:r>
              <a:rPr lang="en-US" sz="1600" dirty="0" smtClean="0"/>
              <a:t>for </a:t>
            </a:r>
            <a:r>
              <a:rPr lang="en-US" sz="1600" dirty="0"/>
              <a:t>ideas and proposed </a:t>
            </a:r>
            <a:r>
              <a:rPr lang="en-US" sz="1600" dirty="0" smtClean="0"/>
              <a:t>solutions.</a:t>
            </a:r>
            <a:endParaRPr lang="en-US" sz="1600" dirty="0"/>
          </a:p>
        </p:txBody>
      </p:sp>
      <p:sp>
        <p:nvSpPr>
          <p:cNvPr id="16" name="Content Placeholder 15"/>
          <p:cNvSpPr>
            <a:spLocks noGrp="1"/>
          </p:cNvSpPr>
          <p:nvPr>
            <p:ph sz="quarter" idx="17"/>
          </p:nvPr>
        </p:nvSpPr>
        <p:spPr/>
        <p:txBody>
          <a:bodyPr>
            <a:noAutofit/>
          </a:bodyPr>
          <a:lstStyle/>
          <a:p>
            <a:r>
              <a:rPr lang="en-US" sz="2400" b="1" dirty="0"/>
              <a:t>Intermittent </a:t>
            </a:r>
            <a:r>
              <a:rPr lang="en-US" sz="2400" b="1" dirty="0" smtClean="0"/>
              <a:t>Leave</a:t>
            </a:r>
            <a:r>
              <a:rPr lang="en-US" sz="2400" b="1" dirty="0"/>
              <a:t>: </a:t>
            </a:r>
            <a:endParaRPr lang="en-US" sz="2400" b="1" dirty="0" smtClean="0"/>
          </a:p>
          <a:p>
            <a:r>
              <a:rPr lang="en-US" sz="1600" dirty="0" smtClean="0"/>
              <a:t>Consider </a:t>
            </a:r>
            <a:r>
              <a:rPr lang="en-US" sz="1600" dirty="0"/>
              <a:t>allowing employees with pressing childcare needs the option of taking leave and sharing childcare with other family members. Consider if leave under the </a:t>
            </a:r>
            <a:r>
              <a:rPr lang="en-US" sz="1600" u="sng" dirty="0"/>
              <a:t>Families First Coronavirus Response Act (FFCRA)</a:t>
            </a:r>
            <a:r>
              <a:rPr lang="en-US" sz="1600" dirty="0"/>
              <a:t> is applicable.</a:t>
            </a:r>
          </a:p>
        </p:txBody>
      </p:sp>
      <p:sp>
        <p:nvSpPr>
          <p:cNvPr id="18" name="Content Placeholder 17"/>
          <p:cNvSpPr>
            <a:spLocks noGrp="1"/>
          </p:cNvSpPr>
          <p:nvPr>
            <p:ph sz="quarter" idx="19"/>
          </p:nvPr>
        </p:nvSpPr>
        <p:spPr/>
        <p:txBody>
          <a:bodyPr>
            <a:noAutofit/>
          </a:bodyPr>
          <a:lstStyle/>
          <a:p>
            <a:r>
              <a:rPr lang="en-US" sz="2400" b="1" dirty="0"/>
              <a:t>Job </a:t>
            </a:r>
            <a:r>
              <a:rPr lang="en-US" sz="2400" b="1" dirty="0" smtClean="0"/>
              <a:t>Sharing</a:t>
            </a:r>
            <a:r>
              <a:rPr lang="en-US" sz="2400" b="1" dirty="0"/>
              <a:t>: </a:t>
            </a:r>
            <a:r>
              <a:rPr lang="en-US" sz="1600" dirty="0" smtClean="0"/>
              <a:t>Multiple </a:t>
            </a:r>
            <a:r>
              <a:rPr lang="en-US" sz="1600" dirty="0"/>
              <a:t>employees </a:t>
            </a:r>
            <a:r>
              <a:rPr lang="en-US" sz="1600" dirty="0" smtClean="0"/>
              <a:t/>
            </a:r>
            <a:br>
              <a:rPr lang="en-US" sz="1600" dirty="0" smtClean="0"/>
            </a:br>
            <a:r>
              <a:rPr lang="en-US" sz="1600" dirty="0" smtClean="0"/>
              <a:t>may </a:t>
            </a:r>
            <a:r>
              <a:rPr lang="en-US" sz="1600" dirty="0"/>
              <a:t>need similar accommodations to balance work with home needs, and they may </a:t>
            </a:r>
            <a:r>
              <a:rPr lang="en-US" sz="1600" dirty="0" smtClean="0"/>
              <a:t/>
            </a:r>
            <a:br>
              <a:rPr lang="en-US" sz="1600" dirty="0" smtClean="0"/>
            </a:br>
            <a:r>
              <a:rPr lang="en-US" sz="1600" dirty="0" smtClean="0"/>
              <a:t>be </a:t>
            </a:r>
            <a:r>
              <a:rPr lang="en-US" sz="1600" dirty="0"/>
              <a:t>able to share responsibilities to get </a:t>
            </a:r>
            <a:r>
              <a:rPr lang="en-US" sz="1600" dirty="0" smtClean="0"/>
              <a:t/>
            </a:r>
            <a:br>
              <a:rPr lang="en-US" sz="1600" dirty="0" smtClean="0"/>
            </a:br>
            <a:r>
              <a:rPr lang="en-US" sz="1600" dirty="0" smtClean="0"/>
              <a:t>the </a:t>
            </a:r>
            <a:r>
              <a:rPr lang="en-US" sz="1600" dirty="0"/>
              <a:t>work done on a reduced schedule.</a:t>
            </a:r>
          </a:p>
        </p:txBody>
      </p:sp>
    </p:spTree>
    <p:extLst>
      <p:ext uri="{BB962C8B-B14F-4D97-AF65-F5344CB8AC3E}">
        <p14:creationId xmlns:p14="http://schemas.microsoft.com/office/powerpoint/2010/main" val="224585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duct Summary_Win32_RS v2" id="{4A4BC7BA-E104-48CF-9F11-CBBDF04784BE}" vid="{45BAD27F-A2E8-4282-99F2-C6ED447BF4C9}"/>
    </a:ext>
  </a:extLst>
</a:theme>
</file>

<file path=ppt/theme/theme2.xml><?xml version="1.0" encoding="utf-8"?>
<a:theme xmlns:a="http://schemas.openxmlformats.org/drawingml/2006/main" name="Office Theme">
  <a:themeElements>
    <a:clrScheme name="Employers Council Rebrand">
      <a:dk1>
        <a:srgbClr val="7F8089"/>
      </a:dk1>
      <a:lt1>
        <a:srgbClr val="F0F0F0"/>
      </a:lt1>
      <a:dk2>
        <a:srgbClr val="00334C"/>
      </a:dk2>
      <a:lt2>
        <a:srgbClr val="EFEFEF"/>
      </a:lt2>
      <a:accent1>
        <a:srgbClr val="206C9D"/>
      </a:accent1>
      <a:accent2>
        <a:srgbClr val="C79948"/>
      </a:accent2>
      <a:accent3>
        <a:srgbClr val="48AADE"/>
      </a:accent3>
      <a:accent4>
        <a:srgbClr val="5F8D58"/>
      </a:accent4>
      <a:accent5>
        <a:srgbClr val="78628E"/>
      </a:accent5>
      <a:accent6>
        <a:srgbClr val="CC3D39"/>
      </a:accent6>
      <a:hlink>
        <a:srgbClr val="002060"/>
      </a:hlink>
      <a:folHlink>
        <a:srgbClr val="3185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67D4F64BD0804E934D9096C9A9B8E1" ma:contentTypeVersion="13" ma:contentTypeDescription="Create a new document." ma:contentTypeScope="" ma:versionID="4fa67e5efacb06639817120920b82846">
  <xsd:schema xmlns:xsd="http://www.w3.org/2001/XMLSchema" xmlns:xs="http://www.w3.org/2001/XMLSchema" xmlns:p="http://schemas.microsoft.com/office/2006/metadata/properties" xmlns:ns1="http://schemas.microsoft.com/sharepoint/v3" xmlns:ns3="4af08204-4d3d-4e54-8407-319db411e111" xmlns:ns4="848d0995-8f5a-425c-ab09-8718f3678975" targetNamespace="http://schemas.microsoft.com/office/2006/metadata/properties" ma:root="true" ma:fieldsID="6cb7e9e50cc8e3b4f6ac46e83f52bb62" ns1:_="" ns3:_="" ns4:_="">
    <xsd:import namespace="http://schemas.microsoft.com/sharepoint/v3"/>
    <xsd:import namespace="4af08204-4d3d-4e54-8407-319db411e111"/>
    <xsd:import namespace="848d0995-8f5a-425c-ab09-8718f367897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f08204-4d3d-4e54-8407-319db411e1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8d0995-8f5a-425c-ab09-8718f367897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A6C788-C4FC-4FDC-8A35-3D0FEBD2EC4E}">
  <ds:schemaRefs>
    <ds:schemaRef ds:uri="848d0995-8f5a-425c-ab09-8718f3678975"/>
    <ds:schemaRef ds:uri="http://schemas.microsoft.com/sharepoint/v3"/>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4af08204-4d3d-4e54-8407-319db411e111"/>
    <ds:schemaRef ds:uri="http://www.w3.org/XML/1998/namespace"/>
    <ds:schemaRef ds:uri="http://purl.org/dc/dcmitype/"/>
  </ds:schemaRefs>
</ds:datastoreItem>
</file>

<file path=customXml/itemProps2.xml><?xml version="1.0" encoding="utf-8"?>
<ds:datastoreItem xmlns:ds="http://schemas.openxmlformats.org/officeDocument/2006/customXml" ds:itemID="{8043F881-A283-4804-BC69-C2CA14CA7881}">
  <ds:schemaRefs>
    <ds:schemaRef ds:uri="http://schemas.microsoft.com/sharepoint/v3/contenttype/forms"/>
  </ds:schemaRefs>
</ds:datastoreItem>
</file>

<file path=customXml/itemProps3.xml><?xml version="1.0" encoding="utf-8"?>
<ds:datastoreItem xmlns:ds="http://schemas.openxmlformats.org/officeDocument/2006/customXml" ds:itemID="{E78F3E32-30C1-48F5-AADF-EE08FA4E2D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af08204-4d3d-4e54-8407-319db411e111"/>
    <ds:schemaRef ds:uri="848d0995-8f5a-425c-ab09-8718f36789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Product summary presentation</Template>
  <TotalTime>0</TotalTime>
  <Words>6609</Words>
  <Application>Microsoft Office PowerPoint</Application>
  <PresentationFormat>Widescreen</PresentationFormat>
  <Paragraphs>261</Paragraphs>
  <Slides>23</Slides>
  <Notes>16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Arial</vt:lpstr>
      <vt:lpstr>Calibri</vt:lpstr>
      <vt:lpstr>Century Gothic</vt:lpstr>
      <vt:lpstr>Gill Sans MT</vt:lpstr>
      <vt:lpstr>Source Sans Pro Regular</vt:lpstr>
      <vt:lpstr>Tahoma</vt:lpstr>
      <vt:lpstr>Wingdings</vt:lpstr>
      <vt:lpstr>Wingdings 2</vt:lpstr>
      <vt:lpstr>DividendVTI</vt:lpstr>
      <vt:lpstr>Office Theme</vt:lpstr>
      <vt:lpstr>Default Design</vt:lpstr>
      <vt:lpstr>Business Services update</vt:lpstr>
      <vt:lpstr>PowerPoint Presentation</vt:lpstr>
      <vt:lpstr>Two Task forces</vt:lpstr>
      <vt:lpstr>Current projects</vt:lpstr>
      <vt:lpstr>The Hybrid Workplace: Our New Normal?</vt:lpstr>
      <vt:lpstr>PowerPoint Presentation</vt:lpstr>
      <vt:lpstr>PowerPoint Presentation</vt:lpstr>
      <vt:lpstr>Addressing Equity Issues</vt:lpstr>
      <vt:lpstr>PowerPoint Presentation</vt:lpstr>
      <vt:lpstr>Technological and Operational Needs</vt:lpstr>
      <vt:lpstr>Legal Needs </vt:lpstr>
      <vt:lpstr>Legal Needs </vt:lpstr>
      <vt:lpstr>Legal Needs </vt:lpstr>
      <vt:lpstr>Legal Needs </vt:lpstr>
      <vt:lpstr>Legal Needs </vt:lpstr>
      <vt:lpstr>Legal Needs </vt:lpstr>
      <vt:lpstr>Ongoing Mental and  Physical Health</vt:lpstr>
      <vt:lpstr>S. Lorrie Ray</vt:lpstr>
      <vt:lpstr>PowerPoint Presentation</vt:lpstr>
      <vt:lpstr>Recovery Progression</vt:lpstr>
      <vt:lpstr>Current Registrants at Arapahoe/Douglas Works! Customer Base</vt:lpstr>
      <vt:lpstr>Continued Labor Shortages</vt:lpstr>
      <vt:lpstr>Computer Occupation Shortages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2020-06-03T20:10:22Z</dcterms:created>
  <dcterms:modified xsi:type="dcterms:W3CDTF">2020-08-06T09:16:36Z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0x010100E867D4F64BD0804E934D9096C9A9B8E1</vt:lpwstr>
  </property>
</Properties>
</file>