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354" r:id="rId6"/>
    <p:sldId id="355" r:id="rId7"/>
    <p:sldId id="287" r:id="rId8"/>
    <p:sldId id="347" r:id="rId9"/>
    <p:sldId id="348" r:id="rId10"/>
    <p:sldId id="345" r:id="rId11"/>
    <p:sldId id="346" r:id="rId12"/>
    <p:sldId id="351" r:id="rId13"/>
    <p:sldId id="353" r:id="rId14"/>
    <p:sldId id="343" r:id="rId1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838"/>
    <a:srgbClr val="497996"/>
    <a:srgbClr val="FFFF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E813FA-32C0-CD44-7134-580B41AAFB30}" v="547" dt="2021-08-09T21:07:09.762"/>
    <p1510:client id="{876EE324-4155-D9BC-EFFB-2C15B62AF0A0}" v="44" dt="2021-08-09T20:49:12.980"/>
    <p1510:client id="{A13D1DE0-A7D0-2852-C4B4-8D6E13086F8A}" v="26" dt="2021-08-09T21:45:02.122"/>
    <p1510:client id="{C8ECDABE-FFBB-E454-AA04-729CFCB6C6D4}" v="156" dt="2021-08-04T19:59:38.393"/>
    <p1510:client id="{F663B5DA-EF94-7604-196C-8139554D455B}" v="1" dt="2021-08-09T21:45:52.657"/>
    <p1510:client id="{F8208E7E-7BDF-BB66-A0EF-F58D08527B7D}" v="829" dt="2021-06-29T14:18:42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51" autoAdjust="0"/>
  </p:normalViewPr>
  <p:slideViewPr>
    <p:cSldViewPr>
      <p:cViewPr varScale="1">
        <p:scale>
          <a:sx n="91" d="100"/>
          <a:sy n="91" d="100"/>
        </p:scale>
        <p:origin x="9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974703-2B41-480A-A686-61506677333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9577DC7-12DE-401B-BC09-F3D71B439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6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ECA19D6-A2CF-4583-B7E0-23552475DA7B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E39DE9E-7607-4227-99D3-B41B8C6CC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28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Moving to A Work Based Model</a:t>
            </a:r>
          </a:p>
        </p:txBody>
      </p:sp>
    </p:spTree>
    <p:extLst>
      <p:ext uri="{BB962C8B-B14F-4D97-AF65-F5344CB8AC3E}">
        <p14:creationId xmlns:p14="http://schemas.microsoft.com/office/powerpoint/2010/main" val="120009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Moving to A Work Based Model</a:t>
            </a:r>
          </a:p>
        </p:txBody>
      </p:sp>
    </p:spTree>
    <p:extLst>
      <p:ext uri="{BB962C8B-B14F-4D97-AF65-F5344CB8AC3E}">
        <p14:creationId xmlns:p14="http://schemas.microsoft.com/office/powerpoint/2010/main" val="39865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Moving to A Work Based Model</a:t>
            </a:r>
          </a:p>
        </p:txBody>
      </p:sp>
    </p:spTree>
    <p:extLst>
      <p:ext uri="{BB962C8B-B14F-4D97-AF65-F5344CB8AC3E}">
        <p14:creationId xmlns:p14="http://schemas.microsoft.com/office/powerpoint/2010/main" val="314791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Moving to A Work Based Model</a:t>
            </a:r>
          </a:p>
        </p:txBody>
      </p:sp>
    </p:spTree>
    <p:extLst>
      <p:ext uri="{BB962C8B-B14F-4D97-AF65-F5344CB8AC3E}">
        <p14:creationId xmlns:p14="http://schemas.microsoft.com/office/powerpoint/2010/main" val="10435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EC139070-F903-4B72-AC00-A574E18242F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AEDF027-3238-4E2A-8091-EF183EB686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96" y="5181600"/>
            <a:ext cx="2139704" cy="147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2" y="6019800"/>
            <a:ext cx="1834883" cy="7459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nectingcolorado.com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utureU@arapahoegov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trainingproviders.org/#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35085"/>
            <a:ext cx="2052890" cy="834558"/>
          </a:xfrm>
          <a:prstGeom prst="rect">
            <a:avLst/>
          </a:prstGeom>
        </p:spPr>
      </p:pic>
      <p:pic>
        <p:nvPicPr>
          <p:cNvPr id="2050" name="Picture 2" descr="C:\Users\cste93\Desktop\Prototyping Course\Logos\FutureU logo Blue wGrayOutlineBlueTagline AJ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472"/>
            <a:ext cx="3810000" cy="28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tonished surprised young diverse waitresses in aprons gathering at wooden table with netbook and browsing internet while taking notes and working in creative workpl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2" t="3209" r="12578"/>
          <a:stretch/>
        </p:blipFill>
        <p:spPr bwMode="auto">
          <a:xfrm>
            <a:off x="4003752" y="0"/>
            <a:ext cx="5162550" cy="69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001161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DRIVING OPPORTUNITY FOR YOUNG PEOPLE TO REALIZE AND OWN THEIR WORKFORCE POTENTIAL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073026B-F739-964D-A88A-2EDA0E6E9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05400"/>
            <a:ext cx="575128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5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YOUNG ADULT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45" y="6495456"/>
            <a:ext cx="4343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solidFill>
                  <a:schemeClr val="bg1"/>
                </a:solidFill>
              </a:rPr>
              <a:t>Arapahoe/Douglas Works! is an equal opportunity employer/program.  Auxiliary aids and services are available up request to individuals with disabilities.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59DC0-CA19-A942-8FC6-EA3A7637B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87" b="55661"/>
          <a:stretch/>
        </p:blipFill>
        <p:spPr>
          <a:xfrm>
            <a:off x="0" y="0"/>
            <a:ext cx="9144000" cy="280076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371" y="0"/>
            <a:ext cx="93726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WHAT </a:t>
            </a:r>
            <a:br>
              <a:rPr lang="en-US" altLang="en-US" sz="8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en-US" altLang="en-US" sz="8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IS NEXT?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5897E7-8D1D-7B44-A86A-EDBC6E286F3B}"/>
              </a:ext>
            </a:extLst>
          </p:cNvPr>
          <p:cNvSpPr/>
          <p:nvPr/>
        </p:nvSpPr>
        <p:spPr>
          <a:xfrm>
            <a:off x="114300" y="2891254"/>
            <a:ext cx="8915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latin typeface="Century Gothic" panose="020B0502020202020204" pitchFamily="34" charset="0"/>
              </a:rPr>
              <a:t>Register in </a:t>
            </a:r>
            <a:r>
              <a:rPr lang="en-US" sz="2200" b="1" dirty="0" smtClean="0">
                <a:solidFill>
                  <a:srgbClr val="B40838"/>
                </a:solidFill>
                <a:latin typeface="Century Gothic" panose="020B0502020202020204" pitchFamily="34" charset="0"/>
              </a:rPr>
              <a:t>Connecting Colorado </a:t>
            </a:r>
            <a:r>
              <a:rPr lang="en-US" sz="2200" dirty="0" smtClean="0">
                <a:latin typeface="Century Gothic" panose="020B0502020202020204" pitchFamily="34" charset="0"/>
              </a:rPr>
              <a:t>OR update your account information at </a:t>
            </a:r>
            <a:r>
              <a:rPr lang="en-US" sz="2200" dirty="0" smtClean="0">
                <a:latin typeface="Century Gothic" panose="020B0502020202020204" pitchFamily="34" charset="0"/>
                <a:hlinkClick r:id="rId3"/>
              </a:rPr>
              <a:t>https://www.connectingcolorado.com/</a:t>
            </a:r>
            <a:r>
              <a:rPr lang="en-US" sz="2200" dirty="0" smtClean="0">
                <a:latin typeface="Century Gothic" panose="020B0502020202020204" pitchFamily="34" charset="0"/>
              </a:rPr>
              <a:t>. </a:t>
            </a:r>
            <a:endParaRPr lang="en-US" sz="1200" dirty="0" smtClean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200" dirty="0" smtClean="0">
                <a:latin typeface="Century Gothic" panose="020B0502020202020204" pitchFamily="34" charset="0"/>
              </a:rPr>
              <a:t>Call </a:t>
            </a:r>
            <a:r>
              <a:rPr lang="en-US" sz="2200" b="1" dirty="0" smtClean="0">
                <a:latin typeface="Century Gothic" panose="020B0502020202020204" pitchFamily="34" charset="0"/>
              </a:rPr>
              <a:t>303-636-1260</a:t>
            </a:r>
            <a:r>
              <a:rPr lang="en-US" sz="2200" dirty="0" smtClean="0">
                <a:latin typeface="Century Gothic" panose="020B0502020202020204" pitchFamily="34" charset="0"/>
              </a:rPr>
              <a:t> or send an email to </a:t>
            </a:r>
            <a:r>
              <a:rPr lang="en-US" sz="2200" dirty="0" smtClean="0">
                <a:latin typeface="Century Gothic" panose="020B0502020202020204" pitchFamily="34" charset="0"/>
                <a:hlinkClick r:id="rId4"/>
              </a:rPr>
              <a:t>FutureU@arapahoegov.com</a:t>
            </a:r>
            <a:r>
              <a:rPr lang="en-US" sz="2200" dirty="0" smtClean="0">
                <a:latin typeface="Century Gothic" panose="020B0502020202020204" pitchFamily="34" charset="0"/>
              </a:rPr>
              <a:t> to </a:t>
            </a:r>
            <a:r>
              <a:rPr lang="en-US" sz="2200" dirty="0">
                <a:latin typeface="Century Gothic" panose="020B0502020202020204" pitchFamily="34" charset="0"/>
              </a:rPr>
              <a:t>s</a:t>
            </a:r>
            <a:r>
              <a:rPr lang="en-US" sz="2200" dirty="0" smtClean="0">
                <a:latin typeface="Century Gothic" panose="020B0502020202020204" pitchFamily="34" charset="0"/>
              </a:rPr>
              <a:t>chedule an </a:t>
            </a:r>
            <a:r>
              <a:rPr lang="en-US" sz="2200" b="1" dirty="0" smtClean="0">
                <a:solidFill>
                  <a:srgbClr val="B40838"/>
                </a:solidFill>
                <a:latin typeface="Century Gothic" panose="020B0502020202020204" pitchFamily="34" charset="0"/>
              </a:rPr>
              <a:t>intake appointment </a:t>
            </a:r>
            <a:r>
              <a:rPr lang="en-US" sz="2200" dirty="0" smtClean="0">
                <a:latin typeface="Century Gothic" panose="020B0502020202020204" pitchFamily="34" charset="0"/>
              </a:rPr>
              <a:t>with a Workforce Specialist.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200" dirty="0" smtClean="0">
                <a:latin typeface="Century Gothic" panose="020B0502020202020204" pitchFamily="34" charset="0"/>
              </a:rPr>
              <a:t>Provide requested </a:t>
            </a:r>
            <a:r>
              <a:rPr lang="en-US" sz="2200" b="1" dirty="0" smtClean="0">
                <a:solidFill>
                  <a:srgbClr val="B40838"/>
                </a:solidFill>
                <a:latin typeface="Century Gothic" panose="020B0502020202020204" pitchFamily="34" charset="0"/>
              </a:rPr>
              <a:t>documentation</a:t>
            </a:r>
            <a:r>
              <a:rPr lang="en-US" sz="2200" dirty="0" smtClean="0">
                <a:latin typeface="Century Gothic" panose="020B0502020202020204" pitchFamily="34" charset="0"/>
              </a:rPr>
              <a:t>. </a:t>
            </a:r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extLst>
              <a:ext uri="{FF2B5EF4-FFF2-40B4-BE49-F238E27FC236}">
                <a16:creationId xmlns:a16="http://schemas.microsoft.com/office/drawing/2014/main" id="{63201FED-8286-3443-84FE-D362D0ED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C0683DC1-17C4-8C4D-9663-A68532735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648200"/>
            <a:ext cx="8229600" cy="2133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Arapahoe/Douglas Works!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6974 S. Lima Street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Centennial, Colorado  80112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(303) 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636.1260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www.adworks.org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300" y="609600"/>
            <a:ext cx="9372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296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1B4F-A53C-E148-85BC-60BB21CAA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" t="12090" r="-20" b="31793"/>
          <a:stretch/>
        </p:blipFill>
        <p:spPr>
          <a:xfrm>
            <a:off x="687" y="-19024"/>
            <a:ext cx="9143313" cy="3067024"/>
          </a:xfrm>
          <a:prstGeom prst="rect">
            <a:avLst/>
          </a:prstGeom>
        </p:spPr>
      </p:pic>
      <p:sp>
        <p:nvSpPr>
          <p:cNvPr id="4098" name="Text Box 5">
            <a:extLst>
              <a:ext uri="{FF2B5EF4-FFF2-40B4-BE49-F238E27FC236}">
                <a16:creationId xmlns:a16="http://schemas.microsoft.com/office/drawing/2014/main" id="{10F85455-7899-C245-B70F-49C3F3F6E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0"/>
            <a:ext cx="792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F073026B-F739-964D-A88A-2EDA0E6E9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4123"/>
            <a:ext cx="35814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US" altLang="en-US" sz="46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WIOA YOUNG ADULT</a:t>
            </a:r>
            <a:r>
              <a:rPr lang="en-US" altLang="en-US" sz="4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</a:t>
            </a:r>
          </a:p>
        </p:txBody>
      </p:sp>
      <p:sp>
        <p:nvSpPr>
          <p:cNvPr id="4100" name="Text Box 7">
            <a:extLst>
              <a:ext uri="{FF2B5EF4-FFF2-40B4-BE49-F238E27FC236}">
                <a16:creationId xmlns:a16="http://schemas.microsoft.com/office/drawing/2014/main" id="{D5C6BB51-D187-E94B-B3C0-0D7DC68AAE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3276600"/>
            <a:ext cx="9144000" cy="20697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0" rIns="9144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Goals of the WIOA Young Adult Out-of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Program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assist young adults between the ages of 16-24 to achieve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goals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overcome barriers to employment and education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Involves intensive case management with a Workforce Specialist</a:t>
            </a:r>
            <a:endParaRPr lang="en-US" sz="18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Create an individualized strategy plan with steps to guide to a 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successful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Must be eligible to qualify</a:t>
            </a:r>
            <a:endParaRPr lang="en-US" sz="18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ct val="15000"/>
              </a:spcBef>
              <a:spcAft>
                <a:spcPct val="15000"/>
              </a:spcAft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70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F0C20-C00D-7A42-82C7-08308CCB2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2" y="76200"/>
            <a:ext cx="8439150" cy="20491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5897E7-8D1D-7B44-A86A-EDBC6E286F3B}"/>
              </a:ext>
            </a:extLst>
          </p:cNvPr>
          <p:cNvSpPr/>
          <p:nvPr/>
        </p:nvSpPr>
        <p:spPr>
          <a:xfrm>
            <a:off x="248412" y="1693836"/>
            <a:ext cx="8953500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endParaRPr lang="en-US" altLang="en-US" sz="2300" dirty="0" smtClean="0">
              <a:latin typeface="Century Gothic" panose="020B0502020202020204" pitchFamily="34" charset="0"/>
            </a:endParaRPr>
          </a:p>
          <a:p>
            <a:pPr algn="ctr" eaLnBrk="1" hangingPunct="1"/>
            <a:r>
              <a:rPr lang="en-US" altLang="en-US" sz="2300" dirty="0" smtClean="0">
                <a:latin typeface="Century Gothic" panose="020B0502020202020204" pitchFamily="34" charset="0"/>
              </a:rPr>
              <a:t>An </a:t>
            </a:r>
            <a:r>
              <a:rPr lang="en-US" altLang="en-US" sz="2300" dirty="0">
                <a:latin typeface="Century Gothic" panose="020B0502020202020204" pitchFamily="34" charset="0"/>
              </a:rPr>
              <a:t>individual who is </a:t>
            </a:r>
            <a:r>
              <a:rPr lang="en-US" altLang="en-US" sz="2300" b="1" dirty="0">
                <a:solidFill>
                  <a:srgbClr val="B40838"/>
                </a:solidFill>
                <a:latin typeface="Century Gothic" panose="020B0502020202020204" pitchFamily="34" charset="0"/>
              </a:rPr>
              <a:t>16-24 years old</a:t>
            </a:r>
            <a:r>
              <a:rPr lang="en-US" altLang="en-US" sz="2300" dirty="0">
                <a:latin typeface="Century Gothic" panose="020B0502020202020204" pitchFamily="34" charset="0"/>
              </a:rPr>
              <a:t>,</a:t>
            </a:r>
            <a:br>
              <a:rPr lang="en-US" altLang="en-US" sz="2300" dirty="0">
                <a:latin typeface="Century Gothic" panose="020B0502020202020204" pitchFamily="34" charset="0"/>
              </a:rPr>
            </a:br>
            <a:r>
              <a:rPr lang="en-US" altLang="en-US" sz="2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out of school</a:t>
            </a:r>
            <a:r>
              <a:rPr lang="en-US" altLang="en-US" sz="2300" dirty="0">
                <a:latin typeface="Century Gothic" panose="020B0502020202020204" pitchFamily="34" charset="0"/>
              </a:rPr>
              <a:t>, and has </a:t>
            </a:r>
            <a:r>
              <a:rPr lang="en-US" altLang="en-US" sz="2300" b="1" u="sng" dirty="0">
                <a:latin typeface="Century Gothic" panose="020B0502020202020204" pitchFamily="34" charset="0"/>
              </a:rPr>
              <a:t>one</a:t>
            </a:r>
            <a:r>
              <a:rPr lang="en-US" altLang="en-US" sz="2300" dirty="0">
                <a:latin typeface="Century Gothic" panose="020B0502020202020204" pitchFamily="34" charset="0"/>
              </a:rPr>
              <a:t> of these barriers: 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endParaRPr lang="en-US" altLang="en-US" sz="400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Century Gothic" panose="020B0502020202020204" pitchFamily="34" charset="0"/>
              </a:rPr>
              <a:t>High School Dropout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latin typeface="Century Gothic" panose="020B0502020202020204" pitchFamily="34" charset="0"/>
              </a:rPr>
              <a:t>Justice-involved/Ex-offender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latin typeface="Century Gothic" panose="020B0502020202020204" pitchFamily="34" charset="0"/>
              </a:rPr>
              <a:t>Documented </a:t>
            </a:r>
            <a:r>
              <a:rPr lang="en-US" altLang="en-US" sz="1600" dirty="0">
                <a:latin typeface="Century Gothic" panose="020B0502020202020204" pitchFamily="34" charset="0"/>
              </a:rPr>
              <a:t>Disability </a:t>
            </a:r>
            <a:br>
              <a:rPr lang="en-US" altLang="en-US" sz="1600" dirty="0">
                <a:latin typeface="Century Gothic" panose="020B0502020202020204" pitchFamily="34" charset="0"/>
              </a:rPr>
            </a:br>
            <a:r>
              <a:rPr lang="en-US" altLang="en-US" sz="1600" dirty="0">
                <a:latin typeface="Century Gothic" panose="020B0502020202020204" pitchFamily="34" charset="0"/>
              </a:rPr>
              <a:t>(any physical impairments</a:t>
            </a:r>
            <a:r>
              <a:rPr lang="en-US" altLang="en-US" sz="1600" dirty="0" smtClean="0">
                <a:latin typeface="Century Gothic" panose="020B0502020202020204" pitchFamily="34" charset="0"/>
              </a:rPr>
              <a:t>, learning disabilities, or </a:t>
            </a:r>
            <a:r>
              <a:rPr lang="en-US" altLang="en-US" sz="1600" dirty="0">
                <a:latin typeface="Century Gothic" panose="020B0502020202020204" pitchFamily="34" charset="0"/>
              </a:rPr>
              <a:t>mental health diagnoses) 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Century Gothic" panose="020B0502020202020204" pitchFamily="34" charset="0"/>
              </a:rPr>
              <a:t>Pregnant/Parenting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Century Gothic" panose="020B0502020202020204" pitchFamily="34" charset="0"/>
              </a:rPr>
              <a:t>Homeless/Runaway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Century Gothic" panose="020B0502020202020204" pitchFamily="34" charset="0"/>
              </a:rPr>
              <a:t>Aged out of foster care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Century Gothic" panose="020B0502020202020204" pitchFamily="34" charset="0"/>
              </a:rPr>
              <a:t>Low Income &amp; English Language Learner / Basic Skills Deficient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endParaRPr lang="en-US" altLang="en-US" sz="2400" dirty="0"/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endParaRPr lang="en-US" alt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524000" y="457200"/>
            <a:ext cx="548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OUT OF SCHOOL</a:t>
            </a:r>
          </a:p>
        </p:txBody>
      </p:sp>
    </p:spTree>
    <p:extLst>
      <p:ext uri="{BB962C8B-B14F-4D97-AF65-F5344CB8AC3E}">
        <p14:creationId xmlns:p14="http://schemas.microsoft.com/office/powerpoint/2010/main" val="23214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ngineers Looking at Bluepri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51200" r="9609" b="25333"/>
          <a:stretch/>
        </p:blipFill>
        <p:spPr bwMode="auto">
          <a:xfrm>
            <a:off x="5576" y="0"/>
            <a:ext cx="9138424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4912" y="284202"/>
            <a:ext cx="10439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WORK EXPERIENCES</a:t>
            </a:r>
            <a:endParaRPr lang="en-US" sz="66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5C6BB51-D187-E94B-B3C0-0D7DC68AAE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1388" y="1828800"/>
            <a:ext cx="8686800" cy="4216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</a:pPr>
            <a:r>
              <a:rPr lang="en-US" altLang="en-US" sz="2400" b="1" i="1" dirty="0">
                <a:solidFill>
                  <a:srgbClr val="B40838"/>
                </a:solidFill>
              </a:rPr>
              <a:t>An opportunity that  increases employability</a:t>
            </a:r>
            <a:endParaRPr lang="en-US" sz="1100" dirty="0"/>
          </a:p>
          <a:p>
            <a:pPr lvl="1"/>
            <a:r>
              <a:rPr lang="en-US" dirty="0"/>
              <a:t>An internship paid by our WIOA program where you will be hosted in a work experience with a local employer in an industry of your choice to gain exposure to various careers. </a:t>
            </a:r>
          </a:p>
          <a:p>
            <a:pPr lvl="1"/>
            <a:endParaRPr lang="en-US" sz="10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Paid minimum wage or above based on industry standard</a:t>
            </a:r>
            <a:endParaRPr lang="en-US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Up to 25 hours a week for up to 12 weeks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Possible opportunity to get hired on permanently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Placement is </a:t>
            </a:r>
            <a:r>
              <a:rPr lang="en-US" u="sng" dirty="0">
                <a:latin typeface="Century Gothic"/>
              </a:rPr>
              <a:t>not</a:t>
            </a:r>
            <a:r>
              <a:rPr lang="en-US" dirty="0">
                <a:latin typeface="Century Gothic"/>
              </a:rPr>
              <a:t> guaranteed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64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88FD5-BAF3-904D-A06D-A792BABA1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0" b="63750"/>
          <a:stretch/>
        </p:blipFill>
        <p:spPr>
          <a:xfrm>
            <a:off x="0" y="0"/>
            <a:ext cx="9144000" cy="1524000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300" y="0"/>
            <a:ext cx="9372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5897E7-8D1D-7B44-A86A-EDBC6E286F3B}"/>
              </a:ext>
            </a:extLst>
          </p:cNvPr>
          <p:cNvSpPr/>
          <p:nvPr/>
        </p:nvSpPr>
        <p:spPr>
          <a:xfrm>
            <a:off x="95062" y="1532299"/>
            <a:ext cx="8950104" cy="45089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>
                <a:latin typeface="Century Gothic"/>
              </a:rPr>
              <a:t>For a training </a:t>
            </a:r>
            <a:r>
              <a:rPr lang="en-US" sz="2000" b="1" dirty="0">
                <a:solidFill>
                  <a:srgbClr val="B40838"/>
                </a:solidFill>
                <a:latin typeface="Century Gothic"/>
              </a:rPr>
              <a:t>to be eligible for funding assistance</a:t>
            </a:r>
            <a:r>
              <a:rPr lang="en-US" sz="2000" dirty="0">
                <a:latin typeface="Century Gothic"/>
              </a:rPr>
              <a:t>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 it must meet these requirements: </a:t>
            </a:r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endParaRPr lang="en-US" sz="7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Must </a:t>
            </a:r>
            <a:r>
              <a:rPr lang="en-US" sz="2000" b="1" dirty="0">
                <a:solidFill>
                  <a:srgbClr val="B40838"/>
                </a:solidFill>
                <a:latin typeface="Century Gothic" panose="020B0502020202020204" pitchFamily="34" charset="0"/>
              </a:rPr>
              <a:t>graduate</a:t>
            </a:r>
            <a:r>
              <a:rPr lang="en-US" sz="2000" dirty="0">
                <a:latin typeface="Century Gothic" panose="020B0502020202020204" pitchFamily="34" charset="0"/>
              </a:rPr>
              <a:t> from high school or obtain </a:t>
            </a:r>
            <a:r>
              <a:rPr lang="en-US" sz="2000" b="1" dirty="0">
                <a:solidFill>
                  <a:srgbClr val="B40838"/>
                </a:solidFill>
                <a:latin typeface="Century Gothic" panose="020B0502020202020204" pitchFamily="34" charset="0"/>
              </a:rPr>
              <a:t>GED</a:t>
            </a:r>
            <a:r>
              <a:rPr lang="en-US" sz="2000" dirty="0">
                <a:latin typeface="Century Gothic" panose="020B0502020202020204" pitchFamily="34" charset="0"/>
              </a:rPr>
              <a:t> first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Training can be completed within </a:t>
            </a:r>
            <a:r>
              <a:rPr lang="en-US" sz="2000" b="1" dirty="0">
                <a:solidFill>
                  <a:srgbClr val="B40838"/>
                </a:solidFill>
                <a:latin typeface="Century Gothic" panose="020B0502020202020204" pitchFamily="34" charset="0"/>
              </a:rPr>
              <a:t>3 semesters or less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/>
              </a:rPr>
              <a:t>Training must be for an </a:t>
            </a:r>
            <a:r>
              <a:rPr lang="en-US" sz="2000" b="1" dirty="0">
                <a:solidFill>
                  <a:srgbClr val="B40838"/>
                </a:solidFill>
                <a:latin typeface="Century Gothic"/>
              </a:rPr>
              <a:t>in-demand industry </a:t>
            </a:r>
            <a:r>
              <a:rPr lang="en-US" dirty="0">
                <a:latin typeface="Century Gothic"/>
              </a:rPr>
              <a:t>(such as Aerospace, Aviation, Bioscience, Broadband, Construction, Engineering, Finance, Healthcare, Hospitality, Manufacturing, and IT)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Training providers must be on the </a:t>
            </a:r>
            <a:r>
              <a:rPr lang="en-US" sz="2000" b="1" dirty="0">
                <a:solidFill>
                  <a:srgbClr val="B40838"/>
                </a:solidFill>
                <a:latin typeface="Century Gothic" panose="020B0502020202020204" pitchFamily="34" charset="0"/>
              </a:rPr>
              <a:t>Eligible Training Provider’s List (ETPL) </a:t>
            </a:r>
            <a:r>
              <a:rPr lang="en-US" sz="2000" dirty="0">
                <a:latin typeface="Century Gothic" panose="020B0502020202020204" pitchFamily="34" charset="0"/>
              </a:rPr>
              <a:t>at </a:t>
            </a:r>
            <a:r>
              <a:rPr lang="en-US" sz="2000" dirty="0">
                <a:latin typeface="Century Gothic" panose="020B0502020202020204" pitchFamily="34" charset="0"/>
                <a:hlinkClick r:id="rId3"/>
              </a:rPr>
              <a:t>https://www.cotrainingproviders.org/#/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/>
              </a:rPr>
              <a:t>For </a:t>
            </a:r>
            <a:r>
              <a:rPr lang="en-US" sz="2000" b="1" dirty="0">
                <a:solidFill>
                  <a:srgbClr val="B40838"/>
                </a:solidFill>
                <a:latin typeface="Century Gothic"/>
              </a:rPr>
              <a:t>In School Youth</a:t>
            </a:r>
            <a:r>
              <a:rPr lang="en-US" sz="2000" dirty="0">
                <a:latin typeface="Century Gothic"/>
              </a:rPr>
              <a:t>, a provider must be procured by Arapahoe/Douglas Works!. </a:t>
            </a:r>
          </a:p>
          <a:p>
            <a:pPr algn="ctr"/>
            <a:endParaRPr lang="en-US" sz="1800" dirty="0"/>
          </a:p>
          <a:p>
            <a:pPr marL="285750" indent="-285750" algn="ctr">
              <a:buFont typeface="Wingdings" pitchFamily="2" charset="2"/>
              <a:buChar char="q"/>
            </a:pPr>
            <a:endParaRPr lang="en-US" sz="1800" dirty="0"/>
          </a:p>
          <a:p>
            <a:pPr marL="285750" indent="-285750" algn="ctr"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rop faceless woman reading book on b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7" b="40717"/>
          <a:stretch/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300" y="0"/>
            <a:ext cx="9372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GED PREP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5897E7-8D1D-7B44-A86A-EDBC6E286F3B}"/>
              </a:ext>
            </a:extLst>
          </p:cNvPr>
          <p:cNvSpPr/>
          <p:nvPr/>
        </p:nvSpPr>
        <p:spPr>
          <a:xfrm>
            <a:off x="838200" y="1622502"/>
            <a:ext cx="771525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</a:pPr>
            <a:r>
              <a:rPr lang="en-US" sz="2400" b="1" i="1" dirty="0">
                <a:solidFill>
                  <a:srgbClr val="B40838"/>
                </a:solidFill>
                <a:latin typeface="Century Gothic" panose="020B0502020202020204" pitchFamily="34" charset="0"/>
              </a:rPr>
              <a:t>We can assist with obtaining a GED</a:t>
            </a:r>
            <a:endParaRPr lang="en-US" sz="7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Take the Test of Adult Basic Education (TABE) or CASAS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Provide tutoring (in house or with another eligible provider)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Attend GED class through an eligible provider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Provide GED study books with practice tests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Funding for pre-tests and the cost of the GED exam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$100 Incentive for Earning GED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Additional incentives for increasing levels on Post-TABE: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	$25 for each subject if under 9</a:t>
            </a:r>
            <a:r>
              <a:rPr lang="en-US" sz="2000" baseline="30000" dirty="0">
                <a:latin typeface="Century Gothic" panose="020B0502020202020204" pitchFamily="34" charset="0"/>
              </a:rPr>
              <a:t>th</a:t>
            </a:r>
            <a:r>
              <a:rPr lang="en-US" sz="2000" dirty="0">
                <a:latin typeface="Century Gothic" panose="020B0502020202020204" pitchFamily="34" charset="0"/>
              </a:rPr>
              <a:t> grade level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	$50 for each subject if above 9</a:t>
            </a:r>
            <a:r>
              <a:rPr lang="en-US" sz="2000" baseline="30000" dirty="0">
                <a:latin typeface="Century Gothic" panose="020B0502020202020204" pitchFamily="34" charset="0"/>
              </a:rPr>
              <a:t>th</a:t>
            </a:r>
            <a:r>
              <a:rPr lang="en-US" sz="2000" dirty="0">
                <a:latin typeface="Century Gothic" panose="020B0502020202020204" pitchFamily="34" charset="0"/>
              </a:rPr>
              <a:t> grade level</a:t>
            </a:r>
          </a:p>
          <a:p>
            <a:pPr algn="ctr"/>
            <a:endParaRPr lang="en-US" sz="1800" dirty="0"/>
          </a:p>
          <a:p>
            <a:pPr marL="285750" indent="-285750" algn="ctr">
              <a:buFont typeface="Wingdings" pitchFamily="2" charset="2"/>
              <a:buChar char="q"/>
            </a:pPr>
            <a:endParaRPr lang="en-US" sz="1800" dirty="0"/>
          </a:p>
          <a:p>
            <a:pPr marL="285750" indent="-285750" algn="ctr">
              <a:buFont typeface="Wingdings" pitchFamily="2" charset="2"/>
              <a:buChar char="q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012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ople Doing Group Hand Che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50133" r="9493" b="24267"/>
          <a:stretch/>
        </p:blipFill>
        <p:spPr bwMode="auto">
          <a:xfrm>
            <a:off x="2788" y="0"/>
            <a:ext cx="9144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4912" y="360402"/>
            <a:ext cx="10439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SUPPORTIVE SERVICES</a:t>
            </a:r>
            <a:endParaRPr lang="en-US" sz="66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5C6BB51-D187-E94B-B3C0-0D7DC68AAE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7200" y="1905000"/>
            <a:ext cx="8686800" cy="40072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</a:pPr>
            <a:r>
              <a:rPr lang="en-US" altLang="en-US" sz="2400" b="1" i="1" dirty="0">
                <a:solidFill>
                  <a:srgbClr val="B40838"/>
                </a:solidFill>
              </a:rPr>
              <a:t>We offer the following supportive services</a:t>
            </a:r>
            <a:br>
              <a:rPr lang="en-US" altLang="en-US" sz="2400" b="1" i="1" dirty="0">
                <a:solidFill>
                  <a:srgbClr val="B40838"/>
                </a:solidFill>
              </a:rPr>
            </a:br>
            <a:r>
              <a:rPr lang="en-US" altLang="en-US" sz="2400" b="1" i="1" dirty="0">
                <a:solidFill>
                  <a:srgbClr val="B40838"/>
                </a:solidFill>
              </a:rPr>
              <a:t>to assist with success in a work </a:t>
            </a:r>
            <a:r>
              <a:rPr lang="en-US" altLang="en-US" sz="2400" b="1" i="1" dirty="0" smtClean="0">
                <a:solidFill>
                  <a:srgbClr val="B40838"/>
                </a:solidFill>
              </a:rPr>
              <a:t>experience or training.</a:t>
            </a:r>
            <a:endParaRPr lang="en-US" sz="1100" dirty="0"/>
          </a:p>
          <a:p>
            <a:pPr lvl="1"/>
            <a:endParaRPr lang="en-US" sz="10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Transportation Assistance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dirty="0"/>
              <a:t>Gas Vouchers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dirty="0"/>
              <a:t>Bus Pass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Required work clothing or </a:t>
            </a:r>
            <a:r>
              <a:rPr lang="en-US" dirty="0" smtClean="0"/>
              <a:t>tools/equipment/books/supplies</a:t>
            </a:r>
            <a:endParaRPr lang="en-US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Training certification or course fees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Incentives</a:t>
            </a:r>
            <a:endParaRPr lang="en-US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93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rop payroll clerk counting money while sitting at ta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26219" r="1156" b="43466"/>
          <a:stretch/>
        </p:blipFill>
        <p:spPr bwMode="auto">
          <a:xfrm>
            <a:off x="0" y="-31983"/>
            <a:ext cx="9144000" cy="216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4912" y="360402"/>
            <a:ext cx="10439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INCENTIVES</a:t>
            </a:r>
            <a:endParaRPr lang="en-US" sz="66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5C6BB51-D187-E94B-B3C0-0D7DC68AAE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2133600"/>
            <a:ext cx="9220200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</a:pPr>
            <a:r>
              <a:rPr lang="en-US" altLang="en-US" sz="2400" b="1" i="1" dirty="0">
                <a:solidFill>
                  <a:srgbClr val="B40838"/>
                </a:solidFill>
              </a:rPr>
              <a:t>We offer incentives for the following: </a:t>
            </a:r>
            <a:endParaRPr lang="en-US" sz="10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Earning High School Diploma or GED = $100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Completing a Work Experience (WE) = $100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Direct Job Placement after WE = Additional $100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Earning Occupational License = $125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Good Grades Based on Semester Averages: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8" descr="38-raise-as-little-money-as-possible-when-you-first-start1.jpg (400×300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725">
            <a:off x="6499352" y="3223536"/>
            <a:ext cx="2568860" cy="192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194889"/>
              </p:ext>
            </p:extLst>
          </p:nvPr>
        </p:nvGraphicFramePr>
        <p:xfrm>
          <a:off x="1139941" y="4186859"/>
          <a:ext cx="4419600" cy="73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6408380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26742221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36732718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A (4.0-3.5)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B (3.49-2.8)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C (2.79-2.0)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20601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$50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$40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$30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408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8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8B28B3-E4DA-4FE1-AD62-134485D44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" t="59110" r="-209" b="27205"/>
          <a:stretch/>
        </p:blipFill>
        <p:spPr>
          <a:xfrm>
            <a:off x="-5030" y="3533"/>
            <a:ext cx="9159830" cy="1880905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48E8356-48FA-084E-A756-F9B4DC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4912" y="360402"/>
            <a:ext cx="10439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Additional Services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5C6BB51-D187-E94B-B3C0-0D7DC68AAE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27" y="1893683"/>
            <a:ext cx="9150790" cy="4216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 sz="2400" b="1" i="1" dirty="0">
                <a:solidFill>
                  <a:srgbClr val="B40838"/>
                </a:solidFill>
                <a:latin typeface="Century Gothic"/>
              </a:rPr>
              <a:t>Elements of the Youth Program</a:t>
            </a:r>
            <a:endParaRPr lang="en-US" altLang="en-US" sz="2400" b="1" i="1" dirty="0">
              <a:solidFill>
                <a:srgbClr val="B40838"/>
              </a:solidFill>
            </a:endParaRPr>
          </a:p>
          <a:p>
            <a:pPr lvl="1"/>
            <a:endParaRPr lang="en-US" sz="10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Apprenticeships &amp; Workforce Preparation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Assistance with Post-Secondary Transition</a:t>
            </a:r>
            <a:endParaRPr lang="en-US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Career Exploration &amp; Labor Market Information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Entrepreneurial Training</a:t>
            </a:r>
            <a:endParaRPr lang="en-US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Financial Literacy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Leadership Development (Community Service)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Mentorship</a:t>
            </a:r>
            <a:endParaRPr lang="en-US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/>
              </a:rPr>
              <a:t>Referrals to Counseling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79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67D4F64BD0804E934D9096C9A9B8E1" ma:contentTypeVersion="10" ma:contentTypeDescription="Create a new document." ma:contentTypeScope="" ma:versionID="4a93548476a6c7ca60b3c03dc9f35df5">
  <xsd:schema xmlns:xsd="http://www.w3.org/2001/XMLSchema" xmlns:xs="http://www.w3.org/2001/XMLSchema" xmlns:p="http://schemas.microsoft.com/office/2006/metadata/properties" xmlns:ns3="4af08204-4d3d-4e54-8407-319db411e111" xmlns:ns4="848d0995-8f5a-425c-ab09-8718f3678975" targetNamespace="http://schemas.microsoft.com/office/2006/metadata/properties" ma:root="true" ma:fieldsID="f3757029d884429972e1930aec29002b" ns3:_="" ns4:_="">
    <xsd:import namespace="4af08204-4d3d-4e54-8407-319db411e111"/>
    <xsd:import namespace="848d0995-8f5a-425c-ab09-8718f36789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08204-4d3d-4e54-8407-319db411e1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d0995-8f5a-425c-ab09-8718f36789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A71F15-B199-4E85-8FED-B851A23006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DA04FF-845E-40D7-8D1D-37B19225D1E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48d0995-8f5a-425c-ab09-8718f3678975"/>
    <ds:schemaRef ds:uri="4af08204-4d3d-4e54-8407-319db411e111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C1D50E-0C14-4BF0-A8D0-7254BA9439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08204-4d3d-4e54-8407-319db411e111"/>
    <ds:schemaRef ds:uri="848d0995-8f5a-425c-ab09-8718f36789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15240</TotalTime>
  <Words>649</Words>
  <Application>Microsoft Office PowerPoint</Application>
  <PresentationFormat>On-screen Show (4:3)</PresentationFormat>
  <Paragraphs>103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Century Gothic</vt:lpstr>
      <vt:lpstr>Courier New</vt:lpstr>
      <vt:lpstr>Franklin Gothic Book</vt:lpstr>
      <vt:lpstr>Franklin Gothic Medium</vt:lpstr>
      <vt:lpstr>Tunga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Arapahoe County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Folks</dc:creator>
  <cp:lastModifiedBy>Jessica Trujillo</cp:lastModifiedBy>
  <cp:revision>424</cp:revision>
  <cp:lastPrinted>2015-12-29T17:59:34Z</cp:lastPrinted>
  <dcterms:created xsi:type="dcterms:W3CDTF">2015-10-08T18:14:20Z</dcterms:created>
  <dcterms:modified xsi:type="dcterms:W3CDTF">2021-09-21T11:58:20Z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0x010100E867D4F64BD0804E934D9096C9A9B8E1</vt:lpwstr>
  </property>
</Properties>
</file>